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6858000" cx="12192000"/>
  <p:notesSz cx="6858000" cy="9144000"/>
  <p:embeddedFontLst>
    <p:embeddedFont>
      <p:font typeface="Helvetica Neue"/>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5" roundtripDataSignature="AMtx7miUvivXEPfxa3LAYG5dgTlqyMDj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C25AE75-8175-4764-9302-8D15772D96B2}">
  <a:tblStyle styleId="{9C25AE75-8175-4764-9302-8D15772D96B2}"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5.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 name="Google Shape;22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Add more unique colors (3-4)</a:t>
            </a:r>
            <a:endParaRPr/>
          </a:p>
        </p:txBody>
      </p:sp>
      <p:sp>
        <p:nvSpPr>
          <p:cNvPr id="228" name="Google Shape;22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example reduce 3D to 2D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typically, you are reducing from 10K to 1K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7" name="Google Shape;26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Having 50 features, its difficult to plot and visuallize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Instead of having each country being represented by 50 features, lets say we come up with differnet feature representation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z1 and z2 that summarize these 50 features.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can plot that and be able to visualize the data better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3" name="Google Shape;29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Want to find a line on to which to project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distance between the point and the projected line (or these vectors)</a:t>
            </a:r>
            <a:endParaRPr/>
          </a:p>
          <a:p>
            <a:pPr indent="0" lvl="0" marL="0" rtl="0" algn="l">
              <a:spcBef>
                <a:spcPts val="0"/>
              </a:spcBef>
              <a:spcAft>
                <a:spcPts val="0"/>
              </a:spcAft>
              <a:buNone/>
            </a:pPr>
            <a:r>
              <a:rPr lang="en-US"/>
              <a:t>So that the sum of squares are minimized…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Projection error vectors </a:t>
            </a:r>
            <a:endParaRPr/>
          </a:p>
        </p:txBody>
      </p:sp>
      <p:sp>
        <p:nvSpPr>
          <p:cNvPr id="332" name="Google Shape;33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Want to find a line on to which to project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distance between the point and the projected line (or these vectors)</a:t>
            </a:r>
            <a:endParaRPr/>
          </a:p>
          <a:p>
            <a:pPr indent="0" lvl="0" marL="0" rtl="0" algn="l">
              <a:spcBef>
                <a:spcPts val="0"/>
              </a:spcBef>
              <a:spcAft>
                <a:spcPts val="0"/>
              </a:spcAft>
              <a:buNone/>
            </a:pPr>
            <a:r>
              <a:rPr lang="en-US"/>
              <a:t>So that the sum of squares are minimized…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Projection error vectors </a:t>
            </a:r>
            <a:endParaRPr/>
          </a:p>
        </p:txBody>
      </p:sp>
      <p:sp>
        <p:nvSpPr>
          <p:cNvPr id="357" name="Google Shape;35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Find a projection , called u1 to minimize the projection error </a:t>
            </a:r>
            <a:endParaRPr/>
          </a:p>
          <a:p>
            <a:pPr indent="0" lvl="0" marL="0" rtl="0" algn="l">
              <a:spcBef>
                <a:spcPts val="0"/>
              </a:spcBef>
              <a:spcAft>
                <a:spcPts val="0"/>
              </a:spcAft>
              <a:buNone/>
            </a:pPr>
            <a:r>
              <a:rPr lang="en-US"/>
              <a:t>In multiple dimensions, we want to find multiple vectors u1, u2, u3 etc. that minimize the projection error. </a:t>
            </a:r>
            <a:endParaRPr/>
          </a:p>
          <a:p>
            <a:pPr indent="0" lvl="0" marL="0" rtl="0" algn="l">
              <a:spcBef>
                <a:spcPts val="0"/>
              </a:spcBef>
              <a:spcAft>
                <a:spcPts val="0"/>
              </a:spcAft>
              <a:buNone/>
            </a:pPr>
            <a:r>
              <a:t/>
            </a:r>
            <a:endParaRPr/>
          </a:p>
        </p:txBody>
      </p:sp>
      <p:sp>
        <p:nvSpPr>
          <p:cNvPr id="382" name="Google Shape;38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Find a projection , called u1 to minimize the projection error </a:t>
            </a:r>
            <a:endParaRPr/>
          </a:p>
        </p:txBody>
      </p:sp>
      <p:sp>
        <p:nvSpPr>
          <p:cNvPr id="412" name="Google Shape;412;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 name="Google Shape;44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Mean normalization </a:t>
            </a:r>
            <a:endParaRPr/>
          </a:p>
          <a:p>
            <a:pPr indent="0" lvl="0" marL="0" rtl="0" algn="l">
              <a:spcBef>
                <a:spcPts val="0"/>
              </a:spcBef>
              <a:spcAft>
                <a:spcPts val="0"/>
              </a:spcAft>
              <a:buNone/>
            </a:pPr>
            <a:r>
              <a:rPr lang="en-US"/>
              <a:t>- Compute the mean for each features</a:t>
            </a:r>
            <a:endParaRPr/>
          </a:p>
          <a:p>
            <a:pPr indent="-171450" lvl="0" marL="171450" rtl="0" algn="l">
              <a:spcBef>
                <a:spcPts val="0"/>
              </a:spcBef>
              <a:spcAft>
                <a:spcPts val="0"/>
              </a:spcAft>
              <a:buClr>
                <a:schemeClr val="dk1"/>
              </a:buClr>
              <a:buSzPts val="1200"/>
              <a:buFont typeface="Calibri"/>
              <a:buChar char="-"/>
            </a:pPr>
            <a:r>
              <a:rPr lang="en-US"/>
              <a:t>Update each feature by subtracting the mean</a:t>
            </a:r>
            <a:endParaRPr/>
          </a:p>
          <a:p>
            <a:pPr indent="-171450" lvl="0" marL="171450" rtl="0" algn="l">
              <a:spcBef>
                <a:spcPts val="0"/>
              </a:spcBef>
              <a:spcAft>
                <a:spcPts val="0"/>
              </a:spcAft>
              <a:buClr>
                <a:schemeClr val="dk1"/>
              </a:buClr>
              <a:buSzPts val="1200"/>
              <a:buFont typeface="Calibri"/>
              <a:buChar char="-"/>
            </a:pPr>
            <a:r>
              <a:rPr lang="en-US"/>
              <a:t>And if the features have a different scale, then divide by standard deviation </a:t>
            </a:r>
            <a:endParaRPr/>
          </a:p>
          <a:p>
            <a:pPr indent="-95250" lvl="0" marL="171450" rtl="0" algn="l">
              <a:spcBef>
                <a:spcPts val="0"/>
              </a:spcBef>
              <a:spcAft>
                <a:spcPts val="0"/>
              </a:spcAft>
              <a:buClr>
                <a:schemeClr val="dk1"/>
              </a:buClr>
              <a:buSzPts val="1200"/>
              <a:buFont typeface="Calibri"/>
              <a:buNone/>
            </a:pPr>
            <a:r>
              <a:t/>
            </a:r>
            <a:endParaRPr/>
          </a:p>
        </p:txBody>
      </p:sp>
      <p:sp>
        <p:nvSpPr>
          <p:cNvPr id="567" name="Google Shape;56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Compute the covariance matrix (sigma) </a:t>
            </a:r>
            <a:endParaRPr/>
          </a:p>
          <a:p>
            <a:pPr indent="0" lvl="0" marL="0" rtl="0" algn="l">
              <a:spcBef>
                <a:spcPts val="0"/>
              </a:spcBef>
              <a:spcAft>
                <a:spcPts val="0"/>
              </a:spcAft>
              <a:buNone/>
            </a:pPr>
            <a:r>
              <a:rPr lang="en-US"/>
              <a:t>Using SVD to get the eigenvectors</a:t>
            </a:r>
            <a:endParaRPr/>
          </a:p>
          <a:p>
            <a:pPr indent="0" lvl="0" marL="0" rtl="0" algn="l">
              <a:spcBef>
                <a:spcPts val="0"/>
              </a:spcBef>
              <a:spcAft>
                <a:spcPts val="0"/>
              </a:spcAft>
              <a:buNone/>
            </a:pPr>
            <a:r>
              <a:t/>
            </a:r>
            <a:endParaRPr/>
          </a:p>
        </p:txBody>
      </p:sp>
      <p:sp>
        <p:nvSpPr>
          <p:cNvPr id="580" name="Google Shape;58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Average squared projection error </a:t>
            </a:r>
            <a:endParaRPr/>
          </a:p>
          <a:p>
            <a:pPr indent="0" lvl="0" marL="0" rtl="0" algn="l">
              <a:spcBef>
                <a:spcPts val="0"/>
              </a:spcBef>
              <a:spcAft>
                <a:spcPts val="0"/>
              </a:spcAft>
              <a:buNone/>
            </a:pPr>
            <a:r>
              <a:t/>
            </a:r>
            <a:endParaRPr/>
          </a:p>
        </p:txBody>
      </p:sp>
      <p:sp>
        <p:nvSpPr>
          <p:cNvPr id="642" name="Google Shape;64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3" name="Google Shape;71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4" name="Google Shape;71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9" name="Google Shape;71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0" name="Google Shape;720;p44: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8" name="Google Shape;72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9" name="Google Shape;729;p45: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8" name="Google Shape;73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9" name="Google Shape;739;p46: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6" name="Google Shape;74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7" name="Google Shape;747;p47: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4" name="Google Shape;75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5" name="Google Shape;755;p48: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3" name="Google Shape;76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4" name="Google Shape;764;p49: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2" name="Google Shape;77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3" name="Google Shape;773;p50: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9" name="Google Shape;77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0" name="Google Shape;780;p51: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6" name="Google Shape;78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7" name="Google Shape;787;p52: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7" name="Google Shape;79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8" name="Google Shape;798;p53: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04" name="Google Shape;80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5" name="Google Shape;805;p54: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1" name="Google Shape;81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2" name="Google Shape;812;p55:notes"/>
          <p:cNvSpPr txBox="1"/>
          <p:nvPr>
            <p:ph idx="1" type="body"/>
          </p:nvPr>
        </p:nvSpPr>
        <p:spPr>
          <a:xfrm>
            <a:off x="913805" y="4343704"/>
            <a:ext cx="5030391" cy="41138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57"/>
          <p:cNvSpPr txBox="1"/>
          <p:nvPr>
            <p:ph type="ctrTitle"/>
          </p:nvPr>
        </p:nvSpPr>
        <p:spPr>
          <a:xfrm>
            <a:off x="914400" y="1371601"/>
            <a:ext cx="10464800" cy="19272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5400"/>
              <a:buFont typeface="Arial"/>
              <a:buNone/>
              <a:defRPr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7"/>
          <p:cNvSpPr txBox="1"/>
          <p:nvPr>
            <p:ph idx="1" type="subTitle"/>
          </p:nvPr>
        </p:nvSpPr>
        <p:spPr>
          <a:xfrm>
            <a:off x="914400" y="3505200"/>
            <a:ext cx="8534400" cy="1752600"/>
          </a:xfrm>
          <a:prstGeom prst="rect">
            <a:avLst/>
          </a:prstGeom>
          <a:noFill/>
          <a:ln>
            <a:noFill/>
          </a:ln>
        </p:spPr>
        <p:txBody>
          <a:bodyPr anchorCtr="0" anchor="t" bIns="45700" lIns="91425" spcFirstLastPara="1" rIns="91425" wrap="square" tIns="45700">
            <a:normAutofit/>
          </a:bodyPr>
          <a:lstStyle>
            <a:lvl1pPr lvl="0" algn="l">
              <a:spcBef>
                <a:spcPts val="480"/>
              </a:spcBef>
              <a:spcAft>
                <a:spcPts val="0"/>
              </a:spcAft>
              <a:buSzPts val="2040"/>
              <a:buNone/>
              <a:defRPr>
                <a:solidFill>
                  <a:srgbClr val="3F3F3F"/>
                </a:solidFill>
              </a:defRPr>
            </a:lvl1pPr>
            <a:lvl2pPr lvl="1" algn="ctr">
              <a:spcBef>
                <a:spcPts val="400"/>
              </a:spcBef>
              <a:spcAft>
                <a:spcPts val="0"/>
              </a:spcAft>
              <a:buSzPts val="1700"/>
              <a:buNone/>
              <a:defRPr>
                <a:solidFill>
                  <a:srgbClr val="888888"/>
                </a:solidFill>
              </a:defRPr>
            </a:lvl2pPr>
            <a:lvl3pPr lvl="2" algn="ctr">
              <a:spcBef>
                <a:spcPts val="360"/>
              </a:spcBef>
              <a:spcAft>
                <a:spcPts val="0"/>
              </a:spcAft>
              <a:buSzPts val="1620"/>
              <a:buNone/>
              <a:defRPr>
                <a:solidFill>
                  <a:srgbClr val="888888"/>
                </a:solidFill>
              </a:defRPr>
            </a:lvl3pPr>
            <a:lvl4pPr lvl="3" algn="ctr">
              <a:spcBef>
                <a:spcPts val="320"/>
              </a:spcBef>
              <a:spcAft>
                <a:spcPts val="0"/>
              </a:spcAft>
              <a:buSzPts val="1600"/>
              <a:buNone/>
              <a:defRPr>
                <a:solidFill>
                  <a:srgbClr val="888888"/>
                </a:solidFill>
              </a:defRPr>
            </a:lvl4pPr>
            <a:lvl5pPr lvl="4" algn="ctr">
              <a:spcBef>
                <a:spcPts val="280"/>
              </a:spcBef>
              <a:spcAft>
                <a:spcPts val="0"/>
              </a:spcAft>
              <a:buSzPts val="1400"/>
              <a:buNone/>
              <a:defRPr>
                <a:solidFill>
                  <a:srgbClr val="888888"/>
                </a:solidFill>
              </a:defRPr>
            </a:lvl5pPr>
            <a:lvl6pPr lvl="5" algn="ctr">
              <a:spcBef>
                <a:spcPts val="260"/>
              </a:spcBef>
              <a:spcAft>
                <a:spcPts val="0"/>
              </a:spcAft>
              <a:buSzPts val="1300"/>
              <a:buNone/>
              <a:defRPr>
                <a:solidFill>
                  <a:srgbClr val="888888"/>
                </a:solidFill>
              </a:defRPr>
            </a:lvl6pPr>
            <a:lvl7pPr lvl="6" algn="ctr">
              <a:spcBef>
                <a:spcPts val="260"/>
              </a:spcBef>
              <a:spcAft>
                <a:spcPts val="0"/>
              </a:spcAft>
              <a:buSzPts val="1300"/>
              <a:buNone/>
              <a:defRPr>
                <a:solidFill>
                  <a:srgbClr val="888888"/>
                </a:solidFill>
              </a:defRPr>
            </a:lvl7pPr>
            <a:lvl8pPr lvl="7" algn="ctr">
              <a:spcBef>
                <a:spcPts val="260"/>
              </a:spcBef>
              <a:spcAft>
                <a:spcPts val="0"/>
              </a:spcAft>
              <a:buSzPts val="1300"/>
              <a:buNone/>
              <a:defRPr>
                <a:solidFill>
                  <a:srgbClr val="888888"/>
                </a:solidFill>
              </a:defRPr>
            </a:lvl8pPr>
            <a:lvl9pPr lvl="8" algn="ctr">
              <a:spcBef>
                <a:spcPts val="260"/>
              </a:spcBef>
              <a:spcAft>
                <a:spcPts val="0"/>
              </a:spcAft>
              <a:buSzPts val="1300"/>
              <a:buNone/>
              <a:defRPr>
                <a:solidFill>
                  <a:srgbClr val="888888"/>
                </a:solidFill>
              </a:defRPr>
            </a:lvl9pPr>
          </a:lstStyle>
          <a:p/>
        </p:txBody>
      </p:sp>
      <p:sp>
        <p:nvSpPr>
          <p:cNvPr id="20" name="Google Shape;20;p57"/>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7"/>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7"/>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3" name="Google Shape;23;p57"/>
          <p:cNvCxnSpPr/>
          <p:nvPr/>
        </p:nvCxnSpPr>
        <p:spPr>
          <a:xfrm>
            <a:off x="914400" y="3398520"/>
            <a:ext cx="1046480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2" name="Shape 72"/>
        <p:cNvGrpSpPr/>
        <p:nvPr/>
      </p:nvGrpSpPr>
      <p:grpSpPr>
        <a:xfrm>
          <a:off x="0" y="0"/>
          <a:ext cx="0" cy="0"/>
          <a:chOff x="0" y="0"/>
          <a:chExt cx="0" cy="0"/>
        </a:xfrm>
      </p:grpSpPr>
      <p:sp>
        <p:nvSpPr>
          <p:cNvPr id="73" name="Google Shape;73;p66"/>
          <p:cNvSpPr txBox="1"/>
          <p:nvPr>
            <p:ph type="title"/>
          </p:nvPr>
        </p:nvSpPr>
        <p:spPr>
          <a:xfrm>
            <a:off x="609600" y="792480"/>
            <a:ext cx="2856907" cy="126492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6"/>
          <p:cNvSpPr/>
          <p:nvPr>
            <p:ph idx="2" type="pic"/>
          </p:nvPr>
        </p:nvSpPr>
        <p:spPr>
          <a:xfrm>
            <a:off x="3811480" y="838201"/>
            <a:ext cx="7872520" cy="5500456"/>
          </a:xfrm>
          <a:prstGeom prst="rect">
            <a:avLst/>
          </a:prstGeom>
          <a:solidFill>
            <a:schemeClr val="lt2"/>
          </a:solidFill>
          <a:ln cap="flat" cmpd="sng" w="76200">
            <a:solidFill>
              <a:srgbClr val="FFFFFF"/>
            </a:solidFill>
            <a:prstDash val="solid"/>
            <a:miter lim="800000"/>
            <a:headEnd len="sm" w="sm" type="none"/>
            <a:tailEnd len="sm" w="sm" type="none"/>
          </a:ln>
          <a:effectLst>
            <a:outerShdw blurRad="50800" rotWithShape="0" algn="t" dir="5400000" dist="12700">
              <a:srgbClr val="000000">
                <a:alpha val="58823"/>
              </a:srgbClr>
            </a:outerShdw>
          </a:effectLst>
        </p:spPr>
        <p:txBody>
          <a:bodyPr anchorCtr="0" anchor="t" bIns="45700" lIns="91425" spcFirstLastPara="1" rIns="91425" wrap="square" tIns="45700">
            <a:normAutofit/>
          </a:bodyPr>
          <a:lstStyle>
            <a:lvl1pPr lvl="0" marR="0" rtl="0" algn="l">
              <a:spcBef>
                <a:spcPts val="640"/>
              </a:spcBef>
              <a:spcAft>
                <a:spcPts val="0"/>
              </a:spcAft>
              <a:buClr>
                <a:schemeClr val="accent1"/>
              </a:buClr>
              <a:buSzPts val="272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1"/>
              </a:buClr>
              <a:buSzPts val="238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accent1"/>
              </a:buClr>
              <a:buSzPts val="216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5" name="Google Shape;75;p66"/>
          <p:cNvSpPr txBox="1"/>
          <p:nvPr>
            <p:ph idx="1" type="body"/>
          </p:nvPr>
        </p:nvSpPr>
        <p:spPr>
          <a:xfrm>
            <a:off x="609600" y="2133600"/>
            <a:ext cx="2852928" cy="4242816"/>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6" name="Google Shape;76;p66"/>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6"/>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6"/>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9" name="Shape 79"/>
        <p:cNvGrpSpPr/>
        <p:nvPr/>
      </p:nvGrpSpPr>
      <p:grpSpPr>
        <a:xfrm>
          <a:off x="0" y="0"/>
          <a:ext cx="0" cy="0"/>
          <a:chOff x="0" y="0"/>
          <a:chExt cx="0" cy="0"/>
        </a:xfrm>
      </p:grpSpPr>
      <p:sp>
        <p:nvSpPr>
          <p:cNvPr id="80" name="Google Shape;80;p67"/>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67"/>
          <p:cNvSpPr txBox="1"/>
          <p:nvPr>
            <p:ph idx="1" type="body"/>
          </p:nvPr>
        </p:nvSpPr>
        <p:spPr>
          <a:xfrm rot="5400000">
            <a:off x="3657600" y="-1447800"/>
            <a:ext cx="4876800" cy="109728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2" name="Google Shape;82;p67"/>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7"/>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7"/>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68"/>
          <p:cNvSpPr txBox="1"/>
          <p:nvPr>
            <p:ph type="title"/>
          </p:nvPr>
        </p:nvSpPr>
        <p:spPr>
          <a:xfrm rot="5400000">
            <a:off x="7277100" y="2171700"/>
            <a:ext cx="5867400" cy="2743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68"/>
          <p:cNvSpPr txBox="1"/>
          <p:nvPr>
            <p:ph idx="1" type="body"/>
          </p:nvPr>
        </p:nvSpPr>
        <p:spPr>
          <a:xfrm rot="5400000">
            <a:off x="1689100" y="-469900"/>
            <a:ext cx="5867400" cy="80264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8" name="Google Shape;88;p68"/>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68"/>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68"/>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Google Shape;25;p58"/>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8"/>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 name="Google Shape;27;p58"/>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8"/>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8"/>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0" name="Shape 3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1" name="Shape 31"/>
        <p:cNvGrpSpPr/>
        <p:nvPr/>
      </p:nvGrpSpPr>
      <p:grpSpPr>
        <a:xfrm>
          <a:off x="0" y="0"/>
          <a:ext cx="0" cy="0"/>
          <a:chOff x="0" y="0"/>
          <a:chExt cx="0" cy="0"/>
        </a:xfrm>
      </p:grpSpPr>
      <p:sp>
        <p:nvSpPr>
          <p:cNvPr id="32" name="Google Shape;32;p60"/>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0"/>
          <p:cNvSpPr txBox="1"/>
          <p:nvPr>
            <p:ph idx="1" type="body"/>
          </p:nvPr>
        </p:nvSpPr>
        <p:spPr>
          <a:xfrm>
            <a:off x="609600" y="1673352"/>
            <a:ext cx="5384800" cy="4718304"/>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4" name="Google Shape;34;p60"/>
          <p:cNvSpPr txBox="1"/>
          <p:nvPr>
            <p:ph idx="2" type="body"/>
          </p:nvPr>
        </p:nvSpPr>
        <p:spPr>
          <a:xfrm>
            <a:off x="6197600" y="1673352"/>
            <a:ext cx="5384800" cy="4718304"/>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5" name="Google Shape;35;p60"/>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0"/>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0"/>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2"/>
        </a:solidFill>
      </p:bgPr>
    </p:bg>
    <p:spTree>
      <p:nvGrpSpPr>
        <p:cNvPr id="38" name="Shape 38"/>
        <p:cNvGrpSpPr/>
        <p:nvPr/>
      </p:nvGrpSpPr>
      <p:grpSpPr>
        <a:xfrm>
          <a:off x="0" y="0"/>
          <a:ext cx="0" cy="0"/>
          <a:chOff x="0" y="0"/>
          <a:chExt cx="0" cy="0"/>
        </a:xfrm>
      </p:grpSpPr>
      <p:sp>
        <p:nvSpPr>
          <p:cNvPr id="39" name="Google Shape;39;p61"/>
          <p:cNvSpPr txBox="1"/>
          <p:nvPr>
            <p:ph type="title"/>
          </p:nvPr>
        </p:nvSpPr>
        <p:spPr>
          <a:xfrm>
            <a:off x="963084" y="2362201"/>
            <a:ext cx="10363200" cy="220027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4800"/>
              <a:buFont typeface="Arial"/>
              <a:buNone/>
              <a:defRPr b="0"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1"/>
          <p:cNvSpPr txBox="1"/>
          <p:nvPr>
            <p:ph idx="1" type="body"/>
          </p:nvPr>
        </p:nvSpPr>
        <p:spPr>
          <a:xfrm>
            <a:off x="963084" y="4626865"/>
            <a:ext cx="10363200" cy="1500187"/>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SzPts val="2040"/>
              <a:buNone/>
              <a:defRPr sz="2400">
                <a:solidFill>
                  <a:schemeClr val="lt2"/>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44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228600" lvl="5" marL="2743200" algn="l">
              <a:spcBef>
                <a:spcPts val="280"/>
              </a:spcBef>
              <a:spcAft>
                <a:spcPts val="0"/>
              </a:spcAft>
              <a:buSzPts val="1400"/>
              <a:buNone/>
              <a:defRPr sz="1400">
                <a:solidFill>
                  <a:schemeClr val="lt1"/>
                </a:solidFill>
              </a:defRPr>
            </a:lvl6pPr>
            <a:lvl7pPr indent="-228600" lvl="6" marL="3200400" algn="l">
              <a:spcBef>
                <a:spcPts val="280"/>
              </a:spcBef>
              <a:spcAft>
                <a:spcPts val="0"/>
              </a:spcAft>
              <a:buSzPts val="1400"/>
              <a:buNone/>
              <a:defRPr sz="1400">
                <a:solidFill>
                  <a:schemeClr val="lt1"/>
                </a:solidFill>
              </a:defRPr>
            </a:lvl7pPr>
            <a:lvl8pPr indent="-228600" lvl="7" marL="3657600" algn="l">
              <a:spcBef>
                <a:spcPts val="280"/>
              </a:spcBef>
              <a:spcAft>
                <a:spcPts val="0"/>
              </a:spcAft>
              <a:buSzPts val="1400"/>
              <a:buNone/>
              <a:defRPr sz="1400">
                <a:solidFill>
                  <a:schemeClr val="lt1"/>
                </a:solidFill>
              </a:defRPr>
            </a:lvl8pPr>
            <a:lvl9pPr indent="-228600" lvl="8" marL="4114800" algn="l">
              <a:spcBef>
                <a:spcPts val="280"/>
              </a:spcBef>
              <a:spcAft>
                <a:spcPts val="0"/>
              </a:spcAft>
              <a:buSzPts val="1400"/>
              <a:buNone/>
              <a:defRPr sz="1400">
                <a:solidFill>
                  <a:schemeClr val="lt1"/>
                </a:solidFill>
              </a:defRPr>
            </a:lvl9pPr>
          </a:lstStyle>
          <a:p/>
        </p:txBody>
      </p:sp>
      <p:sp>
        <p:nvSpPr>
          <p:cNvPr id="41" name="Google Shape;41;p61"/>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1"/>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1"/>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44" name="Google Shape;44;p61"/>
          <p:cNvCxnSpPr/>
          <p:nvPr/>
        </p:nvCxnSpPr>
        <p:spPr>
          <a:xfrm>
            <a:off x="975360" y="4599432"/>
            <a:ext cx="10464800" cy="1588"/>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62"/>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2"/>
          <p:cNvSpPr txBox="1"/>
          <p:nvPr>
            <p:ph idx="1" type="body"/>
          </p:nvPr>
        </p:nvSpPr>
        <p:spPr>
          <a:xfrm>
            <a:off x="609600" y="1676400"/>
            <a:ext cx="5242560" cy="63976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48" name="Google Shape;48;p62"/>
          <p:cNvSpPr txBox="1"/>
          <p:nvPr>
            <p:ph idx="2" type="body"/>
          </p:nvPr>
        </p:nvSpPr>
        <p:spPr>
          <a:xfrm>
            <a:off x="609600" y="2438400"/>
            <a:ext cx="5242560" cy="3951288"/>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49" name="Google Shape;49;p62"/>
          <p:cNvSpPr txBox="1"/>
          <p:nvPr>
            <p:ph idx="3" type="body"/>
          </p:nvPr>
        </p:nvSpPr>
        <p:spPr>
          <a:xfrm>
            <a:off x="6339840" y="1676400"/>
            <a:ext cx="5242560" cy="63976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latin typeface="Arial"/>
                <a:ea typeface="Arial"/>
                <a:cs typeface="Arial"/>
                <a:sym typeface="Aria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50" name="Google Shape;50;p62"/>
          <p:cNvSpPr txBox="1"/>
          <p:nvPr>
            <p:ph idx="4" type="body"/>
          </p:nvPr>
        </p:nvSpPr>
        <p:spPr>
          <a:xfrm>
            <a:off x="6339840" y="2438400"/>
            <a:ext cx="5242560" cy="3951288"/>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51" name="Google Shape;51;p62"/>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2"/>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2"/>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54" name="Google Shape;54;p62"/>
          <p:cNvCxnSpPr/>
          <p:nvPr/>
        </p:nvCxnSpPr>
        <p:spPr>
          <a:xfrm rot="5400000">
            <a:off x="3741949" y="4045691"/>
            <a:ext cx="4709160" cy="1059"/>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 name="Shape 55"/>
        <p:cNvGrpSpPr/>
        <p:nvPr/>
      </p:nvGrpSpPr>
      <p:grpSpPr>
        <a:xfrm>
          <a:off x="0" y="0"/>
          <a:ext cx="0" cy="0"/>
          <a:chOff x="0" y="0"/>
          <a:chExt cx="0" cy="0"/>
        </a:xfrm>
      </p:grpSpPr>
      <p:sp>
        <p:nvSpPr>
          <p:cNvPr id="56" name="Google Shape;56;p63"/>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63"/>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3"/>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3"/>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64"/>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4"/>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4"/>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4" name="Shape 64"/>
        <p:cNvGrpSpPr/>
        <p:nvPr/>
      </p:nvGrpSpPr>
      <p:grpSpPr>
        <a:xfrm>
          <a:off x="0" y="0"/>
          <a:ext cx="0" cy="0"/>
          <a:chOff x="0" y="0"/>
          <a:chExt cx="0" cy="0"/>
        </a:xfrm>
      </p:grpSpPr>
      <p:sp>
        <p:nvSpPr>
          <p:cNvPr id="65" name="Google Shape;65;p65"/>
          <p:cNvSpPr txBox="1"/>
          <p:nvPr>
            <p:ph type="title"/>
          </p:nvPr>
        </p:nvSpPr>
        <p:spPr>
          <a:xfrm>
            <a:off x="609600" y="792080"/>
            <a:ext cx="2852928" cy="126187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65"/>
          <p:cNvSpPr txBox="1"/>
          <p:nvPr>
            <p:ph idx="1" type="body"/>
          </p:nvPr>
        </p:nvSpPr>
        <p:spPr>
          <a:xfrm>
            <a:off x="3962400" y="792080"/>
            <a:ext cx="7620000" cy="5577840"/>
          </a:xfrm>
          <a:prstGeom prst="rect">
            <a:avLst/>
          </a:prstGeom>
          <a:noFill/>
          <a:ln>
            <a:noFill/>
          </a:ln>
        </p:spPr>
        <p:txBody>
          <a:bodyPr anchorCtr="0" anchor="t" bIns="45700" lIns="91425" spcFirstLastPara="1" rIns="91425" wrap="square" tIns="45700">
            <a:normAutofit/>
          </a:bodyPr>
          <a:lstStyle>
            <a:lvl1pPr indent="-401320" lvl="0" marL="457200" algn="l">
              <a:spcBef>
                <a:spcPts val="640"/>
              </a:spcBef>
              <a:spcAft>
                <a:spcPts val="0"/>
              </a:spcAft>
              <a:buSzPts val="2720"/>
              <a:buChar char="•"/>
              <a:defRPr sz="3200"/>
            </a:lvl1pPr>
            <a:lvl2pPr indent="-379730" lvl="1" marL="914400" algn="l">
              <a:spcBef>
                <a:spcPts val="560"/>
              </a:spcBef>
              <a:spcAft>
                <a:spcPts val="0"/>
              </a:spcAft>
              <a:buSzPts val="2380"/>
              <a:buChar char="•"/>
              <a:defRPr sz="2800"/>
            </a:lvl2pPr>
            <a:lvl3pPr indent="-365760" lvl="2" marL="1371600" algn="l">
              <a:spcBef>
                <a:spcPts val="480"/>
              </a:spcBef>
              <a:spcAft>
                <a:spcPts val="0"/>
              </a:spcAft>
              <a:buSzPts val="216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67" name="Google Shape;67;p65"/>
          <p:cNvSpPr txBox="1"/>
          <p:nvPr>
            <p:ph idx="2" type="body"/>
          </p:nvPr>
        </p:nvSpPr>
        <p:spPr>
          <a:xfrm>
            <a:off x="609601" y="2130553"/>
            <a:ext cx="2852928" cy="4243615"/>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68" name="Google Shape;68;p65"/>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5"/>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5"/>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71" name="Google Shape;71;p65"/>
          <p:cNvCxnSpPr/>
          <p:nvPr/>
        </p:nvCxnSpPr>
        <p:spPr>
          <a:xfrm rot="5400000">
            <a:off x="912152" y="3579942"/>
            <a:ext cx="5577840" cy="2117"/>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56"/>
          <p:cNvSpPr/>
          <p:nvPr/>
        </p:nvSpPr>
        <p:spPr>
          <a:xfrm>
            <a:off x="0" y="220786"/>
            <a:ext cx="12192000" cy="228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56"/>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2"/>
              </a:buClr>
              <a:buSzPts val="4000"/>
              <a:buFont typeface="Arial"/>
              <a:buNone/>
              <a:defRPr b="0" i="0" sz="4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56"/>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dk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3" name="Google Shape;13;p56"/>
          <p:cNvSpPr/>
          <p:nvPr/>
        </p:nvSpPr>
        <p:spPr>
          <a:xfrm>
            <a:off x="0" y="0"/>
            <a:ext cx="1219200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56"/>
          <p:cNvSpPr txBox="1"/>
          <p:nvPr>
            <p:ph idx="10" type="dt"/>
          </p:nvPr>
        </p:nvSpPr>
        <p:spPr>
          <a:xfrm>
            <a:off x="609600" y="18288"/>
            <a:ext cx="3860800" cy="32918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56"/>
          <p:cNvSpPr txBox="1"/>
          <p:nvPr>
            <p:ph idx="11" type="ftr"/>
          </p:nvPr>
        </p:nvSpPr>
        <p:spPr>
          <a:xfrm>
            <a:off x="4572000" y="18288"/>
            <a:ext cx="5486400" cy="32918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56"/>
          <p:cNvSpPr txBox="1"/>
          <p:nvPr>
            <p:ph idx="12" type="sldNum"/>
          </p:nvPr>
        </p:nvSpPr>
        <p:spPr>
          <a:xfrm>
            <a:off x="10160000" y="18288"/>
            <a:ext cx="14224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en.wikipedia.org/wiki/High-dimensional_space" TargetMode="External"/><Relationship Id="rId4" Type="http://schemas.openxmlformats.org/officeDocument/2006/relationships/hyperlink" Target="https://en.wikipedia.org/wiki/High-dimensional_space" TargetMode="External"/><Relationship Id="rId5" Type="http://schemas.openxmlformats.org/officeDocument/2006/relationships/hyperlink" Target="https://en.wikipedia.org/wiki/High-dimensional_spac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71.png"/><Relationship Id="rId10" Type="http://schemas.openxmlformats.org/officeDocument/2006/relationships/image" Target="../media/image7.png"/><Relationship Id="rId12"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37.png"/><Relationship Id="rId8" Type="http://schemas.openxmlformats.org/officeDocument/2006/relationships/image" Target="../media/image6.png"/></Relationships>
</file>

<file path=ppt/slides/_rels/slide23.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jpg"/><Relationship Id="rId4" Type="http://schemas.openxmlformats.org/officeDocument/2006/relationships/image" Target="../media/image14.jpg"/><Relationship Id="rId9" Type="http://schemas.openxmlformats.org/officeDocument/2006/relationships/image" Target="../media/image9.png"/><Relationship Id="rId5" Type="http://schemas.openxmlformats.org/officeDocument/2006/relationships/image" Target="../media/image17.jpg"/><Relationship Id="rId6" Type="http://schemas.openxmlformats.org/officeDocument/2006/relationships/image" Target="../media/image71.png"/><Relationship Id="rId7" Type="http://schemas.openxmlformats.org/officeDocument/2006/relationships/image" Target="../media/image11.png"/><Relationship Id="rId8"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s>
</file>

<file path=ppt/slides/_rels/slide29.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72.png"/><Relationship Id="rId13" Type="http://schemas.openxmlformats.org/officeDocument/2006/relationships/image" Target="../media/image25.png"/><Relationship Id="rId12"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jpg"/><Relationship Id="rId4" Type="http://schemas.openxmlformats.org/officeDocument/2006/relationships/image" Target="../media/image71.png"/><Relationship Id="rId9" Type="http://schemas.openxmlformats.org/officeDocument/2006/relationships/image" Target="../media/image32.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28.png"/><Relationship Id="rId8"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49.png"/><Relationship Id="rId8"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4.png"/><Relationship Id="rId7" Type="http://schemas.openxmlformats.org/officeDocument/2006/relationships/image" Target="../media/image65.png"/><Relationship Id="rId8"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0"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66.png"/><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57.png"/><Relationship Id="rId8"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0"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0.png"/><Relationship Id="rId4" Type="http://schemas.openxmlformats.org/officeDocument/2006/relationships/image" Target="../media/image59.png"/><Relationship Id="rId9" Type="http://schemas.openxmlformats.org/officeDocument/2006/relationships/image" Target="../media/image74.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
          <p:cNvSpPr txBox="1"/>
          <p:nvPr>
            <p:ph type="ctrTitle"/>
          </p:nvPr>
        </p:nvSpPr>
        <p:spPr>
          <a:xfrm>
            <a:off x="914400" y="1371601"/>
            <a:ext cx="10464800" cy="19272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5400"/>
              <a:buFont typeface="Arial"/>
              <a:buNone/>
            </a:pPr>
            <a:r>
              <a:rPr lang="en-US"/>
              <a:t>INTRO TO DATA VISUALIZATIONS</a:t>
            </a:r>
            <a:endParaRPr/>
          </a:p>
        </p:txBody>
      </p:sp>
      <p:sp>
        <p:nvSpPr>
          <p:cNvPr id="96" name="Google Shape;96;p1"/>
          <p:cNvSpPr txBox="1"/>
          <p:nvPr>
            <p:ph idx="1" type="subTitle"/>
          </p:nvPr>
        </p:nvSpPr>
        <p:spPr>
          <a:xfrm>
            <a:off x="914400" y="3505200"/>
            <a:ext cx="8534400" cy="1752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0"/>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Principles for good data visualizations</a:t>
            </a:r>
            <a:endParaRPr/>
          </a:p>
        </p:txBody>
      </p:sp>
      <p:sp>
        <p:nvSpPr>
          <p:cNvPr id="154" name="Google Shape;154;p10"/>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1. </a:t>
            </a:r>
            <a:r>
              <a:rPr b="1" lang="en-US"/>
              <a:t>Balance the design</a:t>
            </a:r>
            <a:endParaRPr/>
          </a:p>
          <a:p>
            <a:pPr indent="-182880" lvl="1" marL="457200" rtl="0" algn="l">
              <a:spcBef>
                <a:spcPts val="400"/>
              </a:spcBef>
              <a:spcAft>
                <a:spcPts val="0"/>
              </a:spcAft>
              <a:buSzPts val="1700"/>
              <a:buChar char="•"/>
            </a:pPr>
            <a:r>
              <a:rPr lang="en-US"/>
              <a:t>A balanced design is one with the visual elements like shape, color, negative space and texture equally distributed across the plot. </a:t>
            </a:r>
            <a:endParaRPr/>
          </a:p>
          <a:p>
            <a:pPr indent="-74929" lvl="1" marL="457200" rtl="0" algn="l">
              <a:spcBef>
                <a:spcPts val="400"/>
              </a:spcBef>
              <a:spcAft>
                <a:spcPts val="0"/>
              </a:spcAft>
              <a:buSzPts val="1700"/>
              <a:buNone/>
            </a:pPr>
            <a:r>
              <a:t/>
            </a:r>
            <a:endParaRPr/>
          </a:p>
          <a:p>
            <a:pPr indent="-182880" lvl="0" marL="182880" rtl="0" algn="l">
              <a:spcBef>
                <a:spcPts val="480"/>
              </a:spcBef>
              <a:spcAft>
                <a:spcPts val="0"/>
              </a:spcAft>
              <a:buSzPts val="2040"/>
              <a:buChar char="•"/>
            </a:pPr>
            <a:r>
              <a:rPr lang="en-US"/>
              <a:t>There are three different types of balances in design:</a:t>
            </a:r>
            <a:endParaRPr/>
          </a:p>
          <a:p>
            <a:pPr indent="-182880" lvl="0" marL="182880" rtl="0" algn="l">
              <a:spcBef>
                <a:spcPts val="480"/>
              </a:spcBef>
              <a:spcAft>
                <a:spcPts val="0"/>
              </a:spcAft>
              <a:buSzPts val="2040"/>
              <a:buChar char="•"/>
            </a:pPr>
            <a:r>
              <a:rPr lang="en-US"/>
              <a:t>Symmetrical – Each side of the visual is the same as the other.</a:t>
            </a:r>
            <a:endParaRPr/>
          </a:p>
          <a:p>
            <a:pPr indent="-182880" lvl="0" marL="182880" rtl="0" algn="l">
              <a:spcBef>
                <a:spcPts val="480"/>
              </a:spcBef>
              <a:spcAft>
                <a:spcPts val="0"/>
              </a:spcAft>
              <a:buSzPts val="2040"/>
              <a:buChar char="•"/>
            </a:pPr>
            <a:r>
              <a:rPr lang="en-US"/>
              <a:t>Asymmetrical – Both sides are different but still have a similar visual weight.</a:t>
            </a:r>
            <a:endParaRPr/>
          </a:p>
          <a:p>
            <a:pPr indent="-182880" lvl="0" marL="182880" rtl="0" algn="l">
              <a:spcBef>
                <a:spcPts val="480"/>
              </a:spcBef>
              <a:spcAft>
                <a:spcPts val="0"/>
              </a:spcAft>
              <a:buSzPts val="2040"/>
              <a:buChar char="•"/>
            </a:pPr>
            <a:r>
              <a:rPr lang="en-US"/>
              <a:t>Radial – Elements are placed around a central object which acts as an anchor.</a:t>
            </a:r>
            <a:endParaRPr/>
          </a:p>
          <a:p>
            <a:pPr indent="-74929" lvl="1" marL="457200" rtl="0" algn="l">
              <a:spcBef>
                <a:spcPts val="400"/>
              </a:spcBef>
              <a:spcAft>
                <a:spcPts val="0"/>
              </a:spcAft>
              <a:buSzPts val="17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1"/>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Principles for good data visualizations</a:t>
            </a:r>
            <a:endParaRPr/>
          </a:p>
        </p:txBody>
      </p:sp>
      <p:sp>
        <p:nvSpPr>
          <p:cNvPr id="160" name="Google Shape;160;p11"/>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Emphasize the key areas</a:t>
            </a:r>
            <a:endParaRPr/>
          </a:p>
          <a:p>
            <a:pPr indent="-182880" lvl="1" marL="457200" rtl="0" algn="l">
              <a:spcBef>
                <a:spcPts val="400"/>
              </a:spcBef>
              <a:spcAft>
                <a:spcPts val="0"/>
              </a:spcAft>
              <a:buSzPts val="1700"/>
              <a:buChar char="•"/>
            </a:pPr>
            <a:r>
              <a:rPr lang="en-US"/>
              <a:t>The user’s attention should be drawn to the right data points by carefully choosing the size, colors, contrast and negative space. </a:t>
            </a:r>
            <a:endParaRPr/>
          </a:p>
        </p:txBody>
      </p:sp>
      <p:pic>
        <p:nvPicPr>
          <p:cNvPr descr="A screenshot of a cell phone screen with text&#10;&#10;Description automatically generated" id="161" name="Google Shape;161;p11"/>
          <p:cNvPicPr preferRelativeResize="0"/>
          <p:nvPr/>
        </p:nvPicPr>
        <p:blipFill rotWithShape="1">
          <a:blip r:embed="rId3">
            <a:alphaModFix/>
          </a:blip>
          <a:srcRect b="0" l="15173" r="31110" t="39111"/>
          <a:stretch/>
        </p:blipFill>
        <p:spPr>
          <a:xfrm>
            <a:off x="5730239" y="2682240"/>
            <a:ext cx="5547361" cy="4175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2"/>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Principles for good data visualizations</a:t>
            </a:r>
            <a:endParaRPr/>
          </a:p>
        </p:txBody>
      </p:sp>
      <p:sp>
        <p:nvSpPr>
          <p:cNvPr id="167" name="Google Shape;167;p12"/>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rPr lang="en-US"/>
              <a:t>Check out this book on the UCR library (available online)</a:t>
            </a:r>
            <a:endParaRPr/>
          </a:p>
          <a:p>
            <a:pPr indent="-53339" lvl="0" marL="182880" rtl="0" algn="l">
              <a:spcBef>
                <a:spcPts val="0"/>
              </a:spcBef>
              <a:spcAft>
                <a:spcPts val="0"/>
              </a:spcAft>
              <a:buSzPts val="2040"/>
              <a:buNone/>
            </a:pPr>
            <a:r>
              <a:t/>
            </a:r>
            <a:endParaRPr/>
          </a:p>
          <a:p>
            <a:pPr indent="-53339" lvl="0" marL="182880" rtl="0" algn="l">
              <a:spcBef>
                <a:spcPts val="0"/>
              </a:spcBef>
              <a:spcAft>
                <a:spcPts val="0"/>
              </a:spcAft>
              <a:buSzPts val="2040"/>
              <a:buNone/>
            </a:pPr>
            <a:r>
              <a:t/>
            </a:r>
            <a:endParaRPr/>
          </a:p>
        </p:txBody>
      </p:sp>
      <p:pic>
        <p:nvPicPr>
          <p:cNvPr id="168" name="Google Shape;168;p12"/>
          <p:cNvPicPr preferRelativeResize="0"/>
          <p:nvPr/>
        </p:nvPicPr>
        <p:blipFill>
          <a:blip r:embed="rId3">
            <a:alphaModFix/>
          </a:blip>
          <a:stretch>
            <a:fillRect/>
          </a:stretch>
        </p:blipFill>
        <p:spPr>
          <a:xfrm>
            <a:off x="6073875" y="2495550"/>
            <a:ext cx="2476500" cy="308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3"/>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Problems with building visualizations</a:t>
            </a:r>
            <a:endParaRPr/>
          </a:p>
        </p:txBody>
      </p:sp>
      <p:sp>
        <p:nvSpPr>
          <p:cNvPr id="174" name="Google Shape;174;p13"/>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There’s simply too much data.</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Too many dimensions/features. </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Too many options and possible views.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4"/>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High-Dimensional Data Visualization</a:t>
            </a:r>
            <a:endParaRPr/>
          </a:p>
        </p:txBody>
      </p:sp>
      <p:pic>
        <p:nvPicPr>
          <p:cNvPr descr="A screenshot of a cell phone&#10;&#10;Description automatically generated" id="180" name="Google Shape;180;p14"/>
          <p:cNvPicPr preferRelativeResize="0"/>
          <p:nvPr>
            <p:ph idx="1" type="body"/>
          </p:nvPr>
        </p:nvPicPr>
        <p:blipFill rotWithShape="1">
          <a:blip r:embed="rId3">
            <a:alphaModFix/>
          </a:blip>
          <a:srcRect b="0" l="0" r="0" t="0"/>
          <a:stretch/>
        </p:blipFill>
        <p:spPr>
          <a:xfrm>
            <a:off x="609600" y="1624584"/>
            <a:ext cx="10972800" cy="48280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15"/>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Example: Scatter Plot Matrix</a:t>
            </a:r>
            <a:endParaRPr/>
          </a:p>
        </p:txBody>
      </p:sp>
      <p:pic>
        <p:nvPicPr>
          <p:cNvPr descr="A screenshot of a cell phone&#10;&#10;Description automatically generated" id="186" name="Google Shape;186;p15"/>
          <p:cNvPicPr preferRelativeResize="0"/>
          <p:nvPr>
            <p:ph idx="1" type="body"/>
          </p:nvPr>
        </p:nvPicPr>
        <p:blipFill rotWithShape="1">
          <a:blip r:embed="rId3">
            <a:alphaModFix/>
          </a:blip>
          <a:srcRect b="0" l="0" r="0" t="0"/>
          <a:stretch/>
        </p:blipFill>
        <p:spPr>
          <a:xfrm>
            <a:off x="609600" y="1786719"/>
            <a:ext cx="10972800" cy="4503761"/>
          </a:xfrm>
          <a:prstGeom prst="rect">
            <a:avLst/>
          </a:prstGeom>
          <a:noFill/>
          <a:ln>
            <a:noFill/>
          </a:ln>
        </p:spPr>
      </p:pic>
      <p:sp>
        <p:nvSpPr>
          <p:cNvPr id="187" name="Google Shape;187;p15"/>
          <p:cNvSpPr txBox="1"/>
          <p:nvPr/>
        </p:nvSpPr>
        <p:spPr>
          <a:xfrm>
            <a:off x="4982244" y="6230033"/>
            <a:ext cx="772050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Taken from: Jing Yang’s Interactive Hierarchical Dimension Ordering, Spacing and Filtering for Exploration of High Dimensional Datasets.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16"/>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Quality Metrics-Driven Visualization</a:t>
            </a:r>
            <a:endParaRPr/>
          </a:p>
        </p:txBody>
      </p:sp>
      <p:pic>
        <p:nvPicPr>
          <p:cNvPr descr="A screenshot of a cell phone&#10;&#10;Description automatically generated" id="193" name="Google Shape;193;p16"/>
          <p:cNvPicPr preferRelativeResize="0"/>
          <p:nvPr>
            <p:ph idx="1" type="body"/>
          </p:nvPr>
        </p:nvPicPr>
        <p:blipFill rotWithShape="1">
          <a:blip r:embed="rId3">
            <a:alphaModFix/>
          </a:blip>
          <a:srcRect b="0" l="0" r="0" t="0"/>
          <a:stretch/>
        </p:blipFill>
        <p:spPr>
          <a:xfrm>
            <a:off x="895178" y="1600200"/>
            <a:ext cx="10401643" cy="4876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7"/>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Automatic Ranking of Class Separation</a:t>
            </a:r>
            <a:endParaRPr/>
          </a:p>
        </p:txBody>
      </p:sp>
      <p:pic>
        <p:nvPicPr>
          <p:cNvPr descr="A picture containing room, horse&#10;&#10;Description automatically generated" id="199" name="Google Shape;199;p17"/>
          <p:cNvPicPr preferRelativeResize="0"/>
          <p:nvPr>
            <p:ph idx="1" type="body"/>
          </p:nvPr>
        </p:nvPicPr>
        <p:blipFill rotWithShape="1">
          <a:blip r:embed="rId3">
            <a:alphaModFix/>
          </a:blip>
          <a:srcRect b="0" l="0" r="0" t="0"/>
          <a:stretch/>
        </p:blipFill>
        <p:spPr>
          <a:xfrm>
            <a:off x="1022350" y="1606550"/>
            <a:ext cx="10147300" cy="4864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18"/>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Many features</a:t>
            </a:r>
            <a:endParaRPr/>
          </a:p>
        </p:txBody>
      </p:sp>
      <p:sp>
        <p:nvSpPr>
          <p:cNvPr id="205" name="Google Shape;205;p18"/>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When we have more than three to four quantitative variables, all-against-all scatter plot matrices quickly become unwieldy.</a:t>
            </a:r>
            <a:endParaRPr/>
          </a:p>
          <a:p>
            <a:pPr indent="0" lvl="0" marL="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Dimension reduction relies on the key insight that most high-dimensional datasets consist of multiple correlated variables that convey overlapping information. </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Such datasets can be reduced to a smaller number of key dimensions without loss of much critical information. </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19"/>
          <p:cNvSpPr txBox="1"/>
          <p:nvPr>
            <p:ph type="ctrTitle"/>
          </p:nvPr>
        </p:nvSpPr>
        <p:spPr>
          <a:xfrm>
            <a:off x="914400" y="1371601"/>
            <a:ext cx="10464800" cy="19272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5400"/>
              <a:buFont typeface="Arial"/>
              <a:buNone/>
            </a:pPr>
            <a:r>
              <a:rPr lang="en-US"/>
              <a:t>DIMENSIONALITY REDUCTION</a:t>
            </a:r>
            <a:endParaRPr/>
          </a:p>
        </p:txBody>
      </p:sp>
      <p:sp>
        <p:nvSpPr>
          <p:cNvPr id="211" name="Google Shape;211;p19"/>
          <p:cNvSpPr txBox="1"/>
          <p:nvPr>
            <p:ph idx="1" type="subTitle"/>
          </p:nvPr>
        </p:nvSpPr>
        <p:spPr>
          <a:xfrm>
            <a:off x="914400" y="3505200"/>
            <a:ext cx="8534400" cy="1752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4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Goals for </a:t>
            </a:r>
            <a:endParaRPr/>
          </a:p>
        </p:txBody>
      </p:sp>
      <p:sp>
        <p:nvSpPr>
          <p:cNvPr id="102" name="Google Shape;102;p2"/>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Understand what makes a visualization effective through the study of core principles </a:t>
            </a:r>
            <a:endParaRPr/>
          </a:p>
          <a:p>
            <a:pPr indent="-182880" lvl="0" marL="182880" rtl="0" algn="l">
              <a:spcBef>
                <a:spcPts val="480"/>
              </a:spcBef>
              <a:spcAft>
                <a:spcPts val="0"/>
              </a:spcAft>
              <a:buSzPts val="2040"/>
              <a:buChar char="•"/>
            </a:pPr>
            <a:r>
              <a:rPr lang="en-US"/>
              <a:t>Critically evaluate a visual representation of data by looking at various examples in media (newspapers, television and so on) </a:t>
            </a:r>
            <a:endParaRPr/>
          </a:p>
          <a:p>
            <a:pPr indent="-182880" lvl="0" marL="182880" rtl="0" algn="l">
              <a:spcBef>
                <a:spcPts val="480"/>
              </a:spcBef>
              <a:spcAft>
                <a:spcPts val="0"/>
              </a:spcAft>
              <a:buSzPts val="2040"/>
              <a:buChar char="•"/>
            </a:pPr>
            <a:r>
              <a:rPr lang="en-US"/>
              <a:t>Gain hands-on experience with visualization tools /libraries</a:t>
            </a:r>
            <a:endParaRPr/>
          </a:p>
          <a:p>
            <a:pPr indent="-182880" lvl="0" marL="182880" rtl="0" algn="l">
              <a:spcBef>
                <a:spcPts val="480"/>
              </a:spcBef>
              <a:spcAft>
                <a:spcPts val="0"/>
              </a:spcAft>
              <a:buSzPts val="2040"/>
              <a:buChar char="•"/>
            </a:pPr>
            <a:r>
              <a:rPr lang="en-US"/>
              <a:t>Incorporate visualization principles to build an interactive visualization of your own data </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609600" y="392304"/>
            <a:ext cx="96012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Curse of Dimensionality</a:t>
            </a:r>
            <a:endParaRPr/>
          </a:p>
        </p:txBody>
      </p:sp>
      <p:sp>
        <p:nvSpPr>
          <p:cNvPr id="217" name="Google Shape;217;p20"/>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The </a:t>
            </a:r>
            <a:r>
              <a:rPr b="1" lang="en-US"/>
              <a:t>curse of dimensionality</a:t>
            </a:r>
            <a:r>
              <a:rPr lang="en-US"/>
              <a:t> refers to various phenomena that arise when analyzing and visualizing data in high-dimensional spaces. </a:t>
            </a:r>
            <a:endParaRPr/>
          </a:p>
          <a:p>
            <a:pPr indent="-53339" lvl="0" marL="182880" rtl="0" algn="l">
              <a:spcBef>
                <a:spcPts val="480"/>
              </a:spcBef>
              <a:spcAft>
                <a:spcPts val="0"/>
              </a:spcAft>
              <a:buSzPts val="2040"/>
              <a:buNone/>
            </a:pPr>
            <a:r>
              <a:t/>
            </a:r>
            <a:endParaRPr u="sng">
              <a:solidFill>
                <a:schemeClr val="hlink"/>
              </a:solidFill>
              <a:hlinkClick r:id="rId3"/>
            </a:endParaRPr>
          </a:p>
          <a:p>
            <a:pPr indent="-182880" lvl="0" marL="182880" rtl="0" algn="l">
              <a:spcBef>
                <a:spcPts val="480"/>
              </a:spcBef>
              <a:spcAft>
                <a:spcPts val="0"/>
              </a:spcAft>
              <a:buSzPts val="2040"/>
              <a:buChar char="•"/>
            </a:pPr>
            <a:r>
              <a:rPr lang="en-US"/>
              <a:t>Dimensionality Reduction</a:t>
            </a:r>
            <a:endParaRPr u="sng">
              <a:solidFill>
                <a:schemeClr val="hlink"/>
              </a:solidFill>
              <a:hlinkClick r:id="rId4"/>
            </a:endParaRPr>
          </a:p>
          <a:p>
            <a:pPr indent="-182880" lvl="1" marL="457200" rtl="0" algn="l">
              <a:spcBef>
                <a:spcPts val="480"/>
              </a:spcBef>
              <a:spcAft>
                <a:spcPts val="0"/>
              </a:spcAft>
              <a:buSzPts val="2040"/>
              <a:buChar char="•"/>
            </a:pPr>
            <a:r>
              <a:rPr lang="en-US" sz="2400"/>
              <a:t>It reduces the time and storage space required for our Machine Learning algorithms</a:t>
            </a:r>
            <a:endParaRPr/>
          </a:p>
          <a:p>
            <a:pPr indent="-182880" lvl="1" marL="457200" rtl="0" algn="l">
              <a:spcBef>
                <a:spcPts val="480"/>
              </a:spcBef>
              <a:spcAft>
                <a:spcPts val="0"/>
              </a:spcAft>
              <a:buSzPts val="2040"/>
              <a:buChar char="•"/>
            </a:pPr>
            <a:r>
              <a:rPr lang="en-US" sz="2400"/>
              <a:t>Removal of multi-collinear features improves the performance of the machine learning model.</a:t>
            </a:r>
            <a:endParaRPr/>
          </a:p>
          <a:p>
            <a:pPr indent="-182880" lvl="1" marL="457200" rtl="0" algn="l">
              <a:spcBef>
                <a:spcPts val="480"/>
              </a:spcBef>
              <a:spcAft>
                <a:spcPts val="0"/>
              </a:spcAft>
              <a:buSzPts val="2040"/>
              <a:buChar char="•"/>
            </a:pPr>
            <a:r>
              <a:rPr lang="en-US" sz="2400"/>
              <a:t>It becomes easier to visualize the data when reduced to very low dimensions such as 2D or 3D.</a:t>
            </a:r>
            <a:endParaRPr sz="2400" u="sng">
              <a:solidFill>
                <a:schemeClr val="hlink"/>
              </a:solidFill>
              <a:hlinkClick r:id="rId5"/>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1"/>
          <p:cNvSpPr txBox="1"/>
          <p:nvPr>
            <p:ph type="title"/>
          </p:nvPr>
        </p:nvSpPr>
        <p:spPr>
          <a:xfrm>
            <a:off x="609600" y="380546"/>
            <a:ext cx="96012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Dimensionality Reduction</a:t>
            </a:r>
            <a:endParaRPr/>
          </a:p>
        </p:txBody>
      </p:sp>
      <p:sp>
        <p:nvSpPr>
          <p:cNvPr id="224" name="Google Shape;224;p21"/>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b="1" lang="en-US"/>
              <a:t>The main idea: </a:t>
            </a:r>
            <a:r>
              <a:rPr lang="en-US"/>
              <a:t>reduce the dimensionality of the space.</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Project the d-dimensional points in a k-dimensional space so that:</a:t>
            </a:r>
            <a:endParaRPr/>
          </a:p>
          <a:p>
            <a:pPr indent="-182880" lvl="1" marL="457200" rtl="0" algn="l">
              <a:spcBef>
                <a:spcPts val="400"/>
              </a:spcBef>
              <a:spcAft>
                <a:spcPts val="0"/>
              </a:spcAft>
              <a:buSzPts val="1700"/>
              <a:buChar char="•"/>
            </a:pPr>
            <a:r>
              <a:rPr lang="en-US"/>
              <a:t>k &lt;&lt; d</a:t>
            </a:r>
            <a:endParaRPr/>
          </a:p>
          <a:p>
            <a:pPr indent="-182880" lvl="1" marL="457200" rtl="0" algn="l">
              <a:spcBef>
                <a:spcPts val="400"/>
              </a:spcBef>
              <a:spcAft>
                <a:spcPts val="0"/>
              </a:spcAft>
              <a:buSzPts val="1700"/>
              <a:buChar char="•"/>
            </a:pPr>
            <a:r>
              <a:rPr lang="en-US"/>
              <a:t>distances are preserved as well as possible</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Solve the problem in low dimensions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cxnSp>
        <p:nvCxnSpPr>
          <p:cNvPr id="230" name="Google Shape;230;p22"/>
          <p:cNvCxnSpPr/>
          <p:nvPr/>
        </p:nvCxnSpPr>
        <p:spPr>
          <a:xfrm rot="10800000">
            <a:off x="2929494" y="1601204"/>
            <a:ext cx="11064" cy="3697824"/>
          </a:xfrm>
          <a:prstGeom prst="straightConnector1">
            <a:avLst/>
          </a:prstGeom>
          <a:noFill/>
          <a:ln cap="flat" cmpd="sng" w="19050">
            <a:solidFill>
              <a:srgbClr val="7F7F7F"/>
            </a:solidFill>
            <a:prstDash val="solid"/>
            <a:round/>
            <a:headEnd len="sm" w="sm" type="none"/>
            <a:tailEnd len="med" w="med" type="stealth"/>
          </a:ln>
        </p:spPr>
      </p:cxnSp>
      <p:cxnSp>
        <p:nvCxnSpPr>
          <p:cNvPr id="231" name="Google Shape;231;p22"/>
          <p:cNvCxnSpPr/>
          <p:nvPr/>
        </p:nvCxnSpPr>
        <p:spPr>
          <a:xfrm>
            <a:off x="2743200" y="5044631"/>
            <a:ext cx="3352800" cy="0"/>
          </a:xfrm>
          <a:prstGeom prst="straightConnector1">
            <a:avLst/>
          </a:prstGeom>
          <a:noFill/>
          <a:ln cap="flat" cmpd="sng" w="19050">
            <a:solidFill>
              <a:srgbClr val="7F7F7F"/>
            </a:solidFill>
            <a:prstDash val="solid"/>
            <a:round/>
            <a:headEnd len="sm" w="sm" type="none"/>
            <a:tailEnd len="med" w="med" type="stealth"/>
          </a:ln>
        </p:spPr>
      </p:cxnSp>
      <p:sp>
        <p:nvSpPr>
          <p:cNvPr id="232" name="Google Shape;232;p22"/>
          <p:cNvSpPr/>
          <p:nvPr/>
        </p:nvSpPr>
        <p:spPr>
          <a:xfrm rot="2734294">
            <a:off x="3056736" y="4477801"/>
            <a:ext cx="288220" cy="216165"/>
          </a:xfrm>
          <a:prstGeom prst="plus">
            <a:avLst>
              <a:gd fmla="val 46579" name="adj"/>
            </a:avLst>
          </a:prstGeom>
          <a:solidFill>
            <a:srgbClr val="C00000"/>
          </a:solid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3" name="Google Shape;233;p22"/>
          <p:cNvSpPr/>
          <p:nvPr/>
        </p:nvSpPr>
        <p:spPr>
          <a:xfrm rot="2734294">
            <a:off x="3437735" y="4376201"/>
            <a:ext cx="288220" cy="216165"/>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22"/>
          <p:cNvSpPr/>
          <p:nvPr/>
        </p:nvSpPr>
        <p:spPr>
          <a:xfrm rot="2734294">
            <a:off x="3817847" y="3461801"/>
            <a:ext cx="288220" cy="216165"/>
          </a:xfrm>
          <a:prstGeom prst="plus">
            <a:avLst>
              <a:gd fmla="val 46579" name="adj"/>
            </a:avLst>
          </a:prstGeom>
          <a:solidFill>
            <a:srgbClr val="00CC00"/>
          </a:solidFill>
          <a:ln cap="flat" cmpd="sng" w="19050">
            <a:solidFill>
              <a:srgbClr val="00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22"/>
          <p:cNvSpPr/>
          <p:nvPr/>
        </p:nvSpPr>
        <p:spPr>
          <a:xfrm rot="2734294">
            <a:off x="4275936" y="3157001"/>
            <a:ext cx="288220" cy="216165"/>
          </a:xfrm>
          <a:prstGeom prst="plus">
            <a:avLst>
              <a:gd fmla="val 46579" name="adj"/>
            </a:avLst>
          </a:prstGeom>
          <a:solidFill>
            <a:srgbClr val="993366"/>
          </a:solidFill>
          <a:ln cap="flat" cmpd="sng" w="19050">
            <a:solidFill>
              <a:srgbClr val="9933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 name="Google Shape;236;p22"/>
          <p:cNvSpPr/>
          <p:nvPr/>
        </p:nvSpPr>
        <p:spPr>
          <a:xfrm rot="2734294">
            <a:off x="4656047" y="2851016"/>
            <a:ext cx="288220" cy="216165"/>
          </a:xfrm>
          <a:prstGeom prst="plus">
            <a:avLst>
              <a:gd fmla="val 46579" name="adj"/>
            </a:avLst>
          </a:prstGeom>
          <a:solidFill>
            <a:srgbClr val="E36C09"/>
          </a:solidFill>
          <a:ln cap="flat" cmpd="sng" w="190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22"/>
          <p:cNvSpPr/>
          <p:nvPr/>
        </p:nvSpPr>
        <p:spPr>
          <a:xfrm rot="2734294">
            <a:off x="4891572" y="2369268"/>
            <a:ext cx="288220" cy="216165"/>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22"/>
          <p:cNvSpPr/>
          <p:nvPr/>
        </p:nvSpPr>
        <p:spPr>
          <a:xfrm rot="2734294">
            <a:off x="5265647" y="2242601"/>
            <a:ext cx="288220" cy="216165"/>
          </a:xfrm>
          <a:prstGeom prst="plus">
            <a:avLst>
              <a:gd fmla="val 46579" name="adj"/>
            </a:avLst>
          </a:prstGeom>
          <a:solidFill>
            <a:srgbClr val="0000CC"/>
          </a:solidFill>
          <a:ln cap="flat" cmpd="sng" w="19050">
            <a:solidFill>
              <a:srgbClr val="0000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9" name="Google Shape;239;p22"/>
          <p:cNvSpPr/>
          <p:nvPr/>
        </p:nvSpPr>
        <p:spPr>
          <a:xfrm rot="2734294">
            <a:off x="5494247" y="1835016"/>
            <a:ext cx="288220" cy="216165"/>
          </a:xfrm>
          <a:prstGeom prst="plus">
            <a:avLst>
              <a:gd fmla="val 46579" name="adj"/>
            </a:avLst>
          </a:prstGeom>
          <a:solidFill>
            <a:srgbClr val="00B050"/>
          </a:solidFill>
          <a:ln cap="flat" cmpd="sng" w="190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40" name="Google Shape;240;p22"/>
          <p:cNvCxnSpPr/>
          <p:nvPr/>
        </p:nvCxnSpPr>
        <p:spPr>
          <a:xfrm>
            <a:off x="2743200" y="6127640"/>
            <a:ext cx="3352800" cy="0"/>
          </a:xfrm>
          <a:prstGeom prst="straightConnector1">
            <a:avLst/>
          </a:prstGeom>
          <a:noFill/>
          <a:ln cap="flat" cmpd="sng" w="19050">
            <a:solidFill>
              <a:srgbClr val="7F7F7F"/>
            </a:solidFill>
            <a:prstDash val="solid"/>
            <a:round/>
            <a:headEnd len="sm" w="sm" type="none"/>
            <a:tailEnd len="med" w="med" type="stealth"/>
          </a:ln>
        </p:spPr>
      </p:cxnSp>
      <p:pic>
        <p:nvPicPr>
          <p:cNvPr id="241" name="Google Shape;241;p22"/>
          <p:cNvPicPr preferRelativeResize="0"/>
          <p:nvPr/>
        </p:nvPicPr>
        <p:blipFill rotWithShape="1">
          <a:blip r:embed="rId3">
            <a:alphaModFix/>
          </a:blip>
          <a:srcRect b="0" l="0" r="0" t="0"/>
          <a:stretch/>
        </p:blipFill>
        <p:spPr>
          <a:xfrm>
            <a:off x="5410204" y="6434982"/>
            <a:ext cx="192405" cy="200660"/>
          </a:xfrm>
          <a:prstGeom prst="rect">
            <a:avLst/>
          </a:prstGeom>
          <a:noFill/>
          <a:ln>
            <a:noFill/>
          </a:ln>
        </p:spPr>
      </p:pic>
      <p:sp>
        <p:nvSpPr>
          <p:cNvPr id="242" name="Google Shape;242;p22"/>
          <p:cNvSpPr/>
          <p:nvPr/>
        </p:nvSpPr>
        <p:spPr>
          <a:xfrm rot="2734294">
            <a:off x="3056736" y="6018968"/>
            <a:ext cx="288220" cy="216165"/>
          </a:xfrm>
          <a:prstGeom prst="plus">
            <a:avLst>
              <a:gd fmla="val 46579" name="adj"/>
            </a:avLst>
          </a:prstGeom>
          <a:solidFill>
            <a:srgbClr val="C00000"/>
          </a:solid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22"/>
          <p:cNvSpPr/>
          <p:nvPr/>
        </p:nvSpPr>
        <p:spPr>
          <a:xfrm rot="2734294">
            <a:off x="3437735" y="6012368"/>
            <a:ext cx="288220" cy="216165"/>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22"/>
          <p:cNvSpPr/>
          <p:nvPr/>
        </p:nvSpPr>
        <p:spPr>
          <a:xfrm rot="2734294">
            <a:off x="3817847" y="6001801"/>
            <a:ext cx="288220" cy="216165"/>
          </a:xfrm>
          <a:prstGeom prst="plus">
            <a:avLst>
              <a:gd fmla="val 46579" name="adj"/>
            </a:avLst>
          </a:prstGeom>
          <a:solidFill>
            <a:srgbClr val="00CC00"/>
          </a:solidFill>
          <a:ln cap="flat" cmpd="sng" w="19050">
            <a:solidFill>
              <a:srgbClr val="00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 name="Google Shape;245;p22"/>
          <p:cNvSpPr/>
          <p:nvPr/>
        </p:nvSpPr>
        <p:spPr>
          <a:xfrm rot="2734294">
            <a:off x="4275936" y="6003135"/>
            <a:ext cx="288220" cy="216165"/>
          </a:xfrm>
          <a:prstGeom prst="plus">
            <a:avLst>
              <a:gd fmla="val 46579" name="adj"/>
            </a:avLst>
          </a:prstGeom>
          <a:solidFill>
            <a:srgbClr val="993366"/>
          </a:solidFill>
          <a:ln cap="flat" cmpd="sng" w="19050">
            <a:solidFill>
              <a:srgbClr val="9933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 name="Google Shape;246;p22"/>
          <p:cNvSpPr/>
          <p:nvPr/>
        </p:nvSpPr>
        <p:spPr>
          <a:xfrm rot="2734294">
            <a:off x="4656047" y="6003135"/>
            <a:ext cx="288220" cy="216165"/>
          </a:xfrm>
          <a:prstGeom prst="plus">
            <a:avLst>
              <a:gd fmla="val 46579" name="adj"/>
            </a:avLst>
          </a:prstGeom>
          <a:solidFill>
            <a:srgbClr val="E36C09"/>
          </a:solidFill>
          <a:ln cap="flat" cmpd="sng" w="190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22"/>
          <p:cNvSpPr/>
          <p:nvPr/>
        </p:nvSpPr>
        <p:spPr>
          <a:xfrm rot="2734294">
            <a:off x="4891572" y="6003135"/>
            <a:ext cx="288220" cy="216165"/>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8" name="Google Shape;248;p22"/>
          <p:cNvSpPr/>
          <p:nvPr/>
        </p:nvSpPr>
        <p:spPr>
          <a:xfrm rot="2734294">
            <a:off x="5265647" y="6003135"/>
            <a:ext cx="288220" cy="216165"/>
          </a:xfrm>
          <a:prstGeom prst="plus">
            <a:avLst>
              <a:gd fmla="val 46579" name="adj"/>
            </a:avLst>
          </a:prstGeom>
          <a:solidFill>
            <a:srgbClr val="0000CC"/>
          </a:solidFill>
          <a:ln cap="flat" cmpd="sng" w="19050">
            <a:solidFill>
              <a:srgbClr val="0000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9" name="Google Shape;249;p22"/>
          <p:cNvSpPr/>
          <p:nvPr/>
        </p:nvSpPr>
        <p:spPr>
          <a:xfrm rot="2734294">
            <a:off x="5494247" y="6004320"/>
            <a:ext cx="288220" cy="216165"/>
          </a:xfrm>
          <a:prstGeom prst="plus">
            <a:avLst>
              <a:gd fmla="val 46579" name="adj"/>
            </a:avLst>
          </a:prstGeom>
          <a:solidFill>
            <a:srgbClr val="00B050"/>
          </a:solidFill>
          <a:ln cap="flat" cmpd="sng" w="190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 name="Google Shape;250;p22"/>
          <p:cNvSpPr txBox="1"/>
          <p:nvPr/>
        </p:nvSpPr>
        <p:spPr>
          <a:xfrm>
            <a:off x="6535286" y="1537291"/>
            <a:ext cx="375171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Reduce data from </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2D to 1D</a:t>
            </a:r>
            <a:endParaRPr/>
          </a:p>
        </p:txBody>
      </p:sp>
      <p:pic>
        <p:nvPicPr>
          <p:cNvPr id="251" name="Google Shape;251;p22"/>
          <p:cNvPicPr preferRelativeResize="0"/>
          <p:nvPr/>
        </p:nvPicPr>
        <p:blipFill rotWithShape="1">
          <a:blip r:embed="rId4">
            <a:alphaModFix/>
          </a:blip>
          <a:srcRect b="0" l="0" r="0" t="0"/>
          <a:stretch/>
        </p:blipFill>
        <p:spPr>
          <a:xfrm>
            <a:off x="6653154" y="2959689"/>
            <a:ext cx="492823" cy="399541"/>
          </a:xfrm>
          <a:prstGeom prst="rect">
            <a:avLst/>
          </a:prstGeom>
          <a:noFill/>
          <a:ln>
            <a:noFill/>
          </a:ln>
        </p:spPr>
      </p:pic>
      <p:pic>
        <p:nvPicPr>
          <p:cNvPr id="252" name="Google Shape;252;p22"/>
          <p:cNvPicPr preferRelativeResize="0"/>
          <p:nvPr/>
        </p:nvPicPr>
        <p:blipFill rotWithShape="1">
          <a:blip r:embed="rId5">
            <a:alphaModFix/>
          </a:blip>
          <a:srcRect b="0" l="0" r="0" t="0"/>
          <a:stretch/>
        </p:blipFill>
        <p:spPr>
          <a:xfrm>
            <a:off x="8229600" y="2969767"/>
            <a:ext cx="884110" cy="402844"/>
          </a:xfrm>
          <a:prstGeom prst="rect">
            <a:avLst/>
          </a:prstGeom>
          <a:noFill/>
          <a:ln>
            <a:noFill/>
          </a:ln>
        </p:spPr>
      </p:pic>
      <p:pic>
        <p:nvPicPr>
          <p:cNvPr id="253" name="Google Shape;253;p22"/>
          <p:cNvPicPr preferRelativeResize="0"/>
          <p:nvPr/>
        </p:nvPicPr>
        <p:blipFill rotWithShape="1">
          <a:blip r:embed="rId6">
            <a:alphaModFix/>
          </a:blip>
          <a:srcRect b="0" l="0" r="0" t="0"/>
          <a:stretch/>
        </p:blipFill>
        <p:spPr>
          <a:xfrm>
            <a:off x="8229600" y="3681306"/>
            <a:ext cx="884110" cy="402844"/>
          </a:xfrm>
          <a:prstGeom prst="rect">
            <a:avLst/>
          </a:prstGeom>
          <a:noFill/>
          <a:ln>
            <a:noFill/>
          </a:ln>
        </p:spPr>
      </p:pic>
      <p:pic>
        <p:nvPicPr>
          <p:cNvPr id="254" name="Google Shape;254;p22"/>
          <p:cNvPicPr preferRelativeResize="0"/>
          <p:nvPr/>
        </p:nvPicPr>
        <p:blipFill rotWithShape="1">
          <a:blip r:embed="rId7">
            <a:alphaModFix/>
          </a:blip>
          <a:srcRect b="0" l="0" r="0" t="0"/>
          <a:stretch/>
        </p:blipFill>
        <p:spPr>
          <a:xfrm>
            <a:off x="6653154" y="3684609"/>
            <a:ext cx="492823" cy="399541"/>
          </a:xfrm>
          <a:prstGeom prst="rect">
            <a:avLst/>
          </a:prstGeom>
          <a:noFill/>
          <a:ln>
            <a:noFill/>
          </a:ln>
        </p:spPr>
      </p:pic>
      <p:pic>
        <p:nvPicPr>
          <p:cNvPr id="255" name="Google Shape;255;p22"/>
          <p:cNvPicPr preferRelativeResize="0"/>
          <p:nvPr/>
        </p:nvPicPr>
        <p:blipFill rotWithShape="1">
          <a:blip r:embed="rId8">
            <a:alphaModFix/>
          </a:blip>
          <a:srcRect b="0" l="0" r="0" t="0"/>
          <a:stretch/>
        </p:blipFill>
        <p:spPr>
          <a:xfrm>
            <a:off x="6653150" y="5075521"/>
            <a:ext cx="594360" cy="399541"/>
          </a:xfrm>
          <a:prstGeom prst="rect">
            <a:avLst/>
          </a:prstGeom>
          <a:noFill/>
          <a:ln>
            <a:noFill/>
          </a:ln>
        </p:spPr>
      </p:pic>
      <p:pic>
        <p:nvPicPr>
          <p:cNvPr id="256" name="Google Shape;256;p22"/>
          <p:cNvPicPr preferRelativeResize="0"/>
          <p:nvPr/>
        </p:nvPicPr>
        <p:blipFill rotWithShape="1">
          <a:blip r:embed="rId9">
            <a:alphaModFix/>
          </a:blip>
          <a:srcRect b="0" l="0" r="0" t="0"/>
          <a:stretch/>
        </p:blipFill>
        <p:spPr>
          <a:xfrm>
            <a:off x="8229605" y="5096846"/>
            <a:ext cx="985647" cy="402844"/>
          </a:xfrm>
          <a:prstGeom prst="rect">
            <a:avLst/>
          </a:prstGeom>
          <a:noFill/>
          <a:ln>
            <a:noFill/>
          </a:ln>
        </p:spPr>
      </p:pic>
      <p:pic>
        <p:nvPicPr>
          <p:cNvPr id="257" name="Google Shape;257;p22"/>
          <p:cNvPicPr preferRelativeResize="0"/>
          <p:nvPr/>
        </p:nvPicPr>
        <p:blipFill rotWithShape="1">
          <a:blip r:embed="rId10">
            <a:alphaModFix/>
          </a:blip>
          <a:srcRect b="0" l="0" r="0" t="0"/>
          <a:stretch/>
        </p:blipFill>
        <p:spPr>
          <a:xfrm>
            <a:off x="7887657" y="4472781"/>
            <a:ext cx="37147" cy="399541"/>
          </a:xfrm>
          <a:prstGeom prst="rect">
            <a:avLst/>
          </a:prstGeom>
          <a:noFill/>
          <a:ln>
            <a:noFill/>
          </a:ln>
        </p:spPr>
      </p:pic>
      <p:pic>
        <p:nvPicPr>
          <p:cNvPr id="258" name="Google Shape;258;p22"/>
          <p:cNvPicPr preferRelativeResize="0"/>
          <p:nvPr/>
        </p:nvPicPr>
        <p:blipFill rotWithShape="1">
          <a:blip r:embed="rId11">
            <a:alphaModFix/>
          </a:blip>
          <a:srcRect b="0" l="0" r="0" t="0"/>
          <a:stretch/>
        </p:blipFill>
        <p:spPr>
          <a:xfrm>
            <a:off x="5257804" y="5299030"/>
            <a:ext cx="222885" cy="200660"/>
          </a:xfrm>
          <a:prstGeom prst="rect">
            <a:avLst/>
          </a:prstGeom>
          <a:noFill/>
          <a:ln>
            <a:noFill/>
          </a:ln>
        </p:spPr>
      </p:pic>
      <p:pic>
        <p:nvPicPr>
          <p:cNvPr id="259" name="Google Shape;259;p22"/>
          <p:cNvPicPr preferRelativeResize="0"/>
          <p:nvPr/>
        </p:nvPicPr>
        <p:blipFill rotWithShape="1">
          <a:blip r:embed="rId12">
            <a:alphaModFix/>
          </a:blip>
          <a:srcRect b="0" l="0" r="0" t="0"/>
          <a:stretch/>
        </p:blipFill>
        <p:spPr>
          <a:xfrm rot="-5400000">
            <a:off x="2434512" y="3041246"/>
            <a:ext cx="304800" cy="150495"/>
          </a:xfrm>
          <a:prstGeom prst="rect">
            <a:avLst/>
          </a:prstGeom>
          <a:noFill/>
          <a:ln>
            <a:noFill/>
          </a:ln>
        </p:spPr>
      </p:pic>
      <p:sp>
        <p:nvSpPr>
          <p:cNvPr id="260" name="Google Shape;260;p22"/>
          <p:cNvSpPr txBox="1"/>
          <p:nvPr/>
        </p:nvSpPr>
        <p:spPr>
          <a:xfrm rot="-5400000">
            <a:off x="1859177" y="2127075"/>
            <a:ext cx="13985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(inches)</a:t>
            </a:r>
            <a:endParaRPr/>
          </a:p>
        </p:txBody>
      </p:sp>
      <p:sp>
        <p:nvSpPr>
          <p:cNvPr id="261" name="Google Shape;261;p22"/>
          <p:cNvSpPr txBox="1"/>
          <p:nvPr/>
        </p:nvSpPr>
        <p:spPr>
          <a:xfrm>
            <a:off x="5486400" y="5121469"/>
            <a:ext cx="10488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(cm)</a:t>
            </a:r>
            <a:endParaRPr/>
          </a:p>
        </p:txBody>
      </p:sp>
      <p:sp>
        <p:nvSpPr>
          <p:cNvPr id="262" name="Google Shape;262;p22"/>
          <p:cNvSpPr txBox="1"/>
          <p:nvPr/>
        </p:nvSpPr>
        <p:spPr>
          <a:xfrm>
            <a:off x="625642" y="392304"/>
            <a:ext cx="9585158" cy="99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4000"/>
              <a:buFont typeface="Arial"/>
              <a:buNone/>
            </a:pPr>
            <a:r>
              <a:rPr lang="en-US" sz="4000">
                <a:solidFill>
                  <a:schemeClr val="dk2"/>
                </a:solidFill>
                <a:latin typeface="Arial"/>
                <a:ea typeface="Arial"/>
                <a:cs typeface="Arial"/>
                <a:sym typeface="Arial"/>
              </a:rPr>
              <a:t>Data Compression</a:t>
            </a:r>
            <a:endParaRPr/>
          </a:p>
        </p:txBody>
      </p:sp>
      <p:cxnSp>
        <p:nvCxnSpPr>
          <p:cNvPr id="263" name="Google Shape;263;p22"/>
          <p:cNvCxnSpPr/>
          <p:nvPr/>
        </p:nvCxnSpPr>
        <p:spPr>
          <a:xfrm flipH="1" rot="10800000">
            <a:off x="3022782" y="1612483"/>
            <a:ext cx="2961707" cy="3259838"/>
          </a:xfrm>
          <a:prstGeom prst="straightConnector1">
            <a:avLst/>
          </a:prstGeom>
          <a:noFill/>
          <a:ln cap="flat" cmpd="sng" w="26425">
            <a:solidFill>
              <a:srgbClr val="FFC81E"/>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3"/>
          <p:cNvSpPr txBox="1"/>
          <p:nvPr/>
        </p:nvSpPr>
        <p:spPr>
          <a:xfrm>
            <a:off x="4101856" y="1695247"/>
            <a:ext cx="4572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Reduce data from 3D to 2D</a:t>
            </a:r>
            <a:endParaRPr/>
          </a:p>
        </p:txBody>
      </p:sp>
      <p:pic>
        <p:nvPicPr>
          <p:cNvPr descr="C:\Users\tlow\Desktop\cs229a\lectures-slides\assets\pca\pca1.jpg" id="270" name="Google Shape;270;p23"/>
          <p:cNvPicPr preferRelativeResize="0"/>
          <p:nvPr/>
        </p:nvPicPr>
        <p:blipFill rotWithShape="1">
          <a:blip r:embed="rId3">
            <a:alphaModFix/>
          </a:blip>
          <a:srcRect b="0" l="0" r="0" t="0"/>
          <a:stretch/>
        </p:blipFill>
        <p:spPr>
          <a:xfrm>
            <a:off x="1114607" y="2352434"/>
            <a:ext cx="2876910" cy="3657600"/>
          </a:xfrm>
          <a:prstGeom prst="rect">
            <a:avLst/>
          </a:prstGeom>
          <a:noFill/>
          <a:ln>
            <a:noFill/>
          </a:ln>
        </p:spPr>
      </p:pic>
      <p:pic>
        <p:nvPicPr>
          <p:cNvPr descr="C:\Users\tlow\Desktop\cs229a\lectures-slides\assets\pca\pca2.jpg" id="271" name="Google Shape;271;p23"/>
          <p:cNvPicPr preferRelativeResize="0"/>
          <p:nvPr/>
        </p:nvPicPr>
        <p:blipFill rotWithShape="1">
          <a:blip r:embed="rId4">
            <a:alphaModFix/>
          </a:blip>
          <a:srcRect b="0" l="0" r="0" t="0"/>
          <a:stretch/>
        </p:blipFill>
        <p:spPr>
          <a:xfrm>
            <a:off x="4585412" y="2364857"/>
            <a:ext cx="2876910" cy="3657600"/>
          </a:xfrm>
          <a:prstGeom prst="rect">
            <a:avLst/>
          </a:prstGeom>
          <a:noFill/>
          <a:ln>
            <a:noFill/>
          </a:ln>
        </p:spPr>
      </p:pic>
      <p:pic>
        <p:nvPicPr>
          <p:cNvPr descr="C:\Users\tlow\Desktop\cs229a\lectures-slides\assets\pca\proj.jpg" id="272" name="Google Shape;272;p23"/>
          <p:cNvPicPr preferRelativeResize="0"/>
          <p:nvPr/>
        </p:nvPicPr>
        <p:blipFill rotWithShape="1">
          <a:blip r:embed="rId5">
            <a:alphaModFix/>
          </a:blip>
          <a:srcRect b="0" l="0" r="0" t="0"/>
          <a:stretch/>
        </p:blipFill>
        <p:spPr>
          <a:xfrm>
            <a:off x="8561506" y="2866092"/>
            <a:ext cx="2946400" cy="2946400"/>
          </a:xfrm>
          <a:prstGeom prst="rect">
            <a:avLst/>
          </a:prstGeom>
          <a:noFill/>
          <a:ln>
            <a:noFill/>
          </a:ln>
        </p:spPr>
      </p:pic>
      <p:pic>
        <p:nvPicPr>
          <p:cNvPr id="273" name="Google Shape;273;p23"/>
          <p:cNvPicPr preferRelativeResize="0"/>
          <p:nvPr/>
        </p:nvPicPr>
        <p:blipFill rotWithShape="1">
          <a:blip r:embed="rId6">
            <a:alphaModFix/>
          </a:blip>
          <a:srcRect b="0" l="0" r="0" t="0"/>
          <a:stretch/>
        </p:blipFill>
        <p:spPr>
          <a:xfrm>
            <a:off x="1279365" y="5177332"/>
            <a:ext cx="222885" cy="200660"/>
          </a:xfrm>
          <a:prstGeom prst="rect">
            <a:avLst/>
          </a:prstGeom>
          <a:noFill/>
          <a:ln>
            <a:noFill/>
          </a:ln>
        </p:spPr>
      </p:pic>
      <p:pic>
        <p:nvPicPr>
          <p:cNvPr id="274" name="Google Shape;274;p23"/>
          <p:cNvPicPr preferRelativeResize="0"/>
          <p:nvPr/>
        </p:nvPicPr>
        <p:blipFill rotWithShape="1">
          <a:blip r:embed="rId7">
            <a:alphaModFix/>
          </a:blip>
          <a:srcRect b="0" l="0" r="0" t="0"/>
          <a:stretch/>
        </p:blipFill>
        <p:spPr>
          <a:xfrm>
            <a:off x="2955761" y="5685332"/>
            <a:ext cx="228600" cy="200660"/>
          </a:xfrm>
          <a:prstGeom prst="rect">
            <a:avLst/>
          </a:prstGeom>
          <a:noFill/>
          <a:ln>
            <a:noFill/>
          </a:ln>
        </p:spPr>
      </p:pic>
      <p:pic>
        <p:nvPicPr>
          <p:cNvPr id="275" name="Google Shape;275;p23"/>
          <p:cNvPicPr preferRelativeResize="0"/>
          <p:nvPr/>
        </p:nvPicPr>
        <p:blipFill rotWithShape="1">
          <a:blip r:embed="rId7">
            <a:alphaModFix/>
          </a:blip>
          <a:srcRect b="0" l="0" r="0" t="0"/>
          <a:stretch/>
        </p:blipFill>
        <p:spPr>
          <a:xfrm>
            <a:off x="7233722" y="4976672"/>
            <a:ext cx="228600" cy="200660"/>
          </a:xfrm>
          <a:prstGeom prst="rect">
            <a:avLst/>
          </a:prstGeom>
          <a:noFill/>
          <a:ln>
            <a:noFill/>
          </a:ln>
        </p:spPr>
      </p:pic>
      <p:pic>
        <p:nvPicPr>
          <p:cNvPr id="276" name="Google Shape;276;p23"/>
          <p:cNvPicPr preferRelativeResize="0"/>
          <p:nvPr/>
        </p:nvPicPr>
        <p:blipFill rotWithShape="1">
          <a:blip r:embed="rId6">
            <a:alphaModFix/>
          </a:blip>
          <a:srcRect b="0" l="0" r="0" t="0"/>
          <a:stretch/>
        </p:blipFill>
        <p:spPr>
          <a:xfrm>
            <a:off x="5492119" y="5685332"/>
            <a:ext cx="222885" cy="200660"/>
          </a:xfrm>
          <a:prstGeom prst="rect">
            <a:avLst/>
          </a:prstGeom>
          <a:noFill/>
          <a:ln>
            <a:noFill/>
          </a:ln>
        </p:spPr>
      </p:pic>
      <p:pic>
        <p:nvPicPr>
          <p:cNvPr id="277" name="Google Shape;277;p23"/>
          <p:cNvPicPr preferRelativeResize="0"/>
          <p:nvPr/>
        </p:nvPicPr>
        <p:blipFill rotWithShape="1">
          <a:blip r:embed="rId8">
            <a:alphaModFix/>
          </a:blip>
          <a:srcRect b="0" l="0" r="0" t="0"/>
          <a:stretch/>
        </p:blipFill>
        <p:spPr>
          <a:xfrm>
            <a:off x="1050765" y="3710057"/>
            <a:ext cx="230505" cy="205740"/>
          </a:xfrm>
          <a:prstGeom prst="rect">
            <a:avLst/>
          </a:prstGeom>
          <a:noFill/>
          <a:ln>
            <a:noFill/>
          </a:ln>
        </p:spPr>
      </p:pic>
      <p:pic>
        <p:nvPicPr>
          <p:cNvPr id="278" name="Google Shape;278;p23"/>
          <p:cNvPicPr preferRelativeResize="0"/>
          <p:nvPr/>
        </p:nvPicPr>
        <p:blipFill rotWithShape="1">
          <a:blip r:embed="rId8">
            <a:alphaModFix/>
          </a:blip>
          <a:srcRect b="0" l="0" r="0" t="0"/>
          <a:stretch/>
        </p:blipFill>
        <p:spPr>
          <a:xfrm>
            <a:off x="4548493" y="4466132"/>
            <a:ext cx="230505" cy="205740"/>
          </a:xfrm>
          <a:prstGeom prst="rect">
            <a:avLst/>
          </a:prstGeom>
          <a:noFill/>
          <a:ln>
            <a:noFill/>
          </a:ln>
        </p:spPr>
      </p:pic>
      <p:pic>
        <p:nvPicPr>
          <p:cNvPr id="279" name="Google Shape;279;p23"/>
          <p:cNvPicPr preferRelativeResize="0"/>
          <p:nvPr/>
        </p:nvPicPr>
        <p:blipFill rotWithShape="1">
          <a:blip r:embed="rId9">
            <a:alphaModFix/>
          </a:blip>
          <a:srcRect b="0" l="0" r="0" t="0"/>
          <a:stretch/>
        </p:blipFill>
        <p:spPr>
          <a:xfrm>
            <a:off x="11186736" y="5685332"/>
            <a:ext cx="192405" cy="200660"/>
          </a:xfrm>
          <a:prstGeom prst="rect">
            <a:avLst/>
          </a:prstGeom>
          <a:noFill/>
          <a:ln>
            <a:noFill/>
          </a:ln>
        </p:spPr>
      </p:pic>
      <p:pic>
        <p:nvPicPr>
          <p:cNvPr id="280" name="Google Shape;280;p23"/>
          <p:cNvPicPr preferRelativeResize="0"/>
          <p:nvPr/>
        </p:nvPicPr>
        <p:blipFill rotWithShape="1">
          <a:blip r:embed="rId10">
            <a:alphaModFix/>
          </a:blip>
          <a:srcRect b="0" l="0" r="0" t="0"/>
          <a:stretch/>
        </p:blipFill>
        <p:spPr>
          <a:xfrm>
            <a:off x="8561506" y="2866092"/>
            <a:ext cx="198120" cy="200660"/>
          </a:xfrm>
          <a:prstGeom prst="rect">
            <a:avLst/>
          </a:prstGeom>
          <a:noFill/>
          <a:ln>
            <a:noFill/>
          </a:ln>
        </p:spPr>
      </p:pic>
      <p:cxnSp>
        <p:nvCxnSpPr>
          <p:cNvPr id="281" name="Google Shape;281;p23"/>
          <p:cNvCxnSpPr/>
          <p:nvPr/>
        </p:nvCxnSpPr>
        <p:spPr>
          <a:xfrm flipH="1" rot="10800000">
            <a:off x="5217576" y="4132541"/>
            <a:ext cx="497424" cy="511657"/>
          </a:xfrm>
          <a:prstGeom prst="straightConnector1">
            <a:avLst/>
          </a:prstGeom>
          <a:noFill/>
          <a:ln cap="flat" cmpd="sng" w="26425">
            <a:solidFill>
              <a:schemeClr val="accent2"/>
            </a:solidFill>
            <a:prstDash val="solid"/>
            <a:round/>
            <a:headEnd len="sm" w="sm" type="none"/>
            <a:tailEnd len="sm" w="sm" type="none"/>
          </a:ln>
        </p:spPr>
      </p:cxnSp>
      <p:cxnSp>
        <p:nvCxnSpPr>
          <p:cNvPr id="282" name="Google Shape;282;p23"/>
          <p:cNvCxnSpPr/>
          <p:nvPr/>
        </p:nvCxnSpPr>
        <p:spPr>
          <a:xfrm flipH="1" rot="10800000">
            <a:off x="5217576" y="4028823"/>
            <a:ext cx="1345706" cy="615375"/>
          </a:xfrm>
          <a:prstGeom prst="straightConnector1">
            <a:avLst/>
          </a:prstGeom>
          <a:noFill/>
          <a:ln cap="flat" cmpd="sng" w="26425">
            <a:solidFill>
              <a:schemeClr val="accent2"/>
            </a:solidFill>
            <a:prstDash val="solid"/>
            <a:round/>
            <a:headEnd len="sm" w="sm" type="none"/>
            <a:tailEnd len="sm" w="sm" type="none"/>
          </a:ln>
        </p:spPr>
      </p:cxnSp>
      <p:cxnSp>
        <p:nvCxnSpPr>
          <p:cNvPr id="283" name="Google Shape;283;p23"/>
          <p:cNvCxnSpPr/>
          <p:nvPr/>
        </p:nvCxnSpPr>
        <p:spPr>
          <a:xfrm flipH="1" rot="10800000">
            <a:off x="5715003" y="3517166"/>
            <a:ext cx="1345706" cy="615375"/>
          </a:xfrm>
          <a:prstGeom prst="straightConnector1">
            <a:avLst/>
          </a:prstGeom>
          <a:noFill/>
          <a:ln cap="flat" cmpd="sng" w="26425">
            <a:solidFill>
              <a:schemeClr val="accent2"/>
            </a:solidFill>
            <a:prstDash val="solid"/>
            <a:round/>
            <a:headEnd len="sm" w="sm" type="none"/>
            <a:tailEnd len="sm" w="sm" type="none"/>
          </a:ln>
        </p:spPr>
      </p:cxnSp>
      <p:cxnSp>
        <p:nvCxnSpPr>
          <p:cNvPr id="284" name="Google Shape;284;p23"/>
          <p:cNvCxnSpPr/>
          <p:nvPr/>
        </p:nvCxnSpPr>
        <p:spPr>
          <a:xfrm flipH="1" rot="10800000">
            <a:off x="6515377" y="3513315"/>
            <a:ext cx="497424" cy="511657"/>
          </a:xfrm>
          <a:prstGeom prst="straightConnector1">
            <a:avLst/>
          </a:prstGeom>
          <a:noFill/>
          <a:ln cap="flat" cmpd="sng" w="26425">
            <a:solidFill>
              <a:schemeClr val="accent2"/>
            </a:solidFill>
            <a:prstDash val="solid"/>
            <a:round/>
            <a:headEnd len="sm" w="sm" type="none"/>
            <a:tailEnd len="sm" w="sm" type="none"/>
          </a:ln>
        </p:spPr>
      </p:cxnSp>
      <p:cxnSp>
        <p:nvCxnSpPr>
          <p:cNvPr id="285" name="Google Shape;285;p23"/>
          <p:cNvCxnSpPr>
            <a:endCxn id="286" idx="1"/>
          </p:cNvCxnSpPr>
          <p:nvPr/>
        </p:nvCxnSpPr>
        <p:spPr>
          <a:xfrm flipH="1" rot="10800000">
            <a:off x="5217706" y="3894091"/>
            <a:ext cx="1758000" cy="780000"/>
          </a:xfrm>
          <a:prstGeom prst="straightConnector1">
            <a:avLst/>
          </a:prstGeom>
          <a:noFill/>
          <a:ln cap="flat" cmpd="sng" w="26425">
            <a:solidFill>
              <a:srgbClr val="008000"/>
            </a:solidFill>
            <a:prstDash val="solid"/>
            <a:round/>
            <a:headEnd len="sm" w="sm" type="none"/>
            <a:tailEnd len="med" w="med" type="triangle"/>
          </a:ln>
        </p:spPr>
      </p:cxnSp>
      <p:cxnSp>
        <p:nvCxnSpPr>
          <p:cNvPr id="287" name="Google Shape;287;p23"/>
          <p:cNvCxnSpPr/>
          <p:nvPr/>
        </p:nvCxnSpPr>
        <p:spPr>
          <a:xfrm flipH="1" rot="10800000">
            <a:off x="5217576" y="3295763"/>
            <a:ext cx="1190280" cy="1348434"/>
          </a:xfrm>
          <a:prstGeom prst="straightConnector1">
            <a:avLst/>
          </a:prstGeom>
          <a:noFill/>
          <a:ln cap="flat" cmpd="sng" w="26425">
            <a:solidFill>
              <a:srgbClr val="008000"/>
            </a:solidFill>
            <a:prstDash val="solid"/>
            <a:round/>
            <a:headEnd len="sm" w="sm" type="none"/>
            <a:tailEnd len="med" w="med" type="triangle"/>
          </a:ln>
        </p:spPr>
      </p:cxnSp>
      <p:sp>
        <p:nvSpPr>
          <p:cNvPr id="288" name="Google Shape;288;p23"/>
          <p:cNvSpPr txBox="1"/>
          <p:nvPr/>
        </p:nvSpPr>
        <p:spPr>
          <a:xfrm>
            <a:off x="6407856" y="2894342"/>
            <a:ext cx="4106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r>
              <a:rPr baseline="-25000" lang="en-US" sz="1800">
                <a:solidFill>
                  <a:schemeClr val="dk1"/>
                </a:solidFill>
                <a:latin typeface="Arial"/>
                <a:ea typeface="Arial"/>
                <a:cs typeface="Arial"/>
                <a:sym typeface="Arial"/>
              </a:rPr>
              <a:t>1</a:t>
            </a:r>
            <a:endParaRPr/>
          </a:p>
        </p:txBody>
      </p:sp>
      <p:sp>
        <p:nvSpPr>
          <p:cNvPr id="289" name="Google Shape;289;p23"/>
          <p:cNvSpPr txBox="1"/>
          <p:nvPr/>
        </p:nvSpPr>
        <p:spPr>
          <a:xfrm>
            <a:off x="673768" y="392304"/>
            <a:ext cx="9537032" cy="99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4000"/>
              <a:buFont typeface="Arial"/>
              <a:buNone/>
            </a:pPr>
            <a:r>
              <a:rPr lang="en-US" sz="4000">
                <a:solidFill>
                  <a:schemeClr val="dk2"/>
                </a:solidFill>
                <a:latin typeface="Arial"/>
                <a:ea typeface="Arial"/>
                <a:cs typeface="Arial"/>
                <a:sym typeface="Arial"/>
              </a:rPr>
              <a:t>Data Compression</a:t>
            </a:r>
            <a:endParaRPr/>
          </a:p>
        </p:txBody>
      </p:sp>
      <p:sp>
        <p:nvSpPr>
          <p:cNvPr id="286" name="Google Shape;286;p23"/>
          <p:cNvSpPr txBox="1"/>
          <p:nvPr/>
        </p:nvSpPr>
        <p:spPr>
          <a:xfrm>
            <a:off x="6975706" y="3709425"/>
            <a:ext cx="4106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r>
              <a:rPr baseline="-25000" lang="en-US" sz="1800">
                <a:solidFill>
                  <a:schemeClr val="dk1"/>
                </a:solidFill>
                <a:latin typeface="Arial"/>
                <a:ea typeface="Arial"/>
                <a:cs typeface="Arial"/>
                <a:sym typeface="Arial"/>
              </a:rPr>
              <a:t>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4"/>
          <p:cNvSpPr txBox="1"/>
          <p:nvPr/>
        </p:nvSpPr>
        <p:spPr>
          <a:xfrm>
            <a:off x="1524000" y="6390957"/>
            <a:ext cx="83058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595959"/>
                </a:solidFill>
                <a:latin typeface="Arial"/>
                <a:ea typeface="Arial"/>
                <a:cs typeface="Arial"/>
                <a:sym typeface="Arial"/>
              </a:rPr>
              <a:t>[resources from en.wikipedia.org]</a:t>
            </a:r>
            <a:endParaRPr/>
          </a:p>
        </p:txBody>
      </p:sp>
      <p:graphicFrame>
        <p:nvGraphicFramePr>
          <p:cNvPr id="296" name="Google Shape;296;p24"/>
          <p:cNvGraphicFramePr/>
          <p:nvPr/>
        </p:nvGraphicFramePr>
        <p:xfrm>
          <a:off x="850234" y="1114636"/>
          <a:ext cx="3000000" cy="3000000"/>
        </p:xfrm>
        <a:graphic>
          <a:graphicData uri="http://schemas.openxmlformats.org/drawingml/2006/table">
            <a:tbl>
              <a:tblPr>
                <a:noFill/>
                <a:tableStyleId>{9C25AE75-8175-4764-9302-8D15772D96B2}</a:tableStyleId>
              </a:tblPr>
              <a:tblGrid>
                <a:gridCol w="1569275"/>
                <a:gridCol w="1275025"/>
                <a:gridCol w="1275025"/>
                <a:gridCol w="1275025"/>
                <a:gridCol w="1275025"/>
                <a:gridCol w="1275025"/>
                <a:gridCol w="1275025"/>
                <a:gridCol w="490400"/>
              </a:tblGrid>
              <a:tr h="2183275">
                <a:tc>
                  <a:txBody>
                    <a:bodyPr/>
                    <a:lstStyle/>
                    <a:p>
                      <a:pPr indent="0" lvl="0" marL="0" marR="0" rtl="0" algn="ctr">
                        <a:spcBef>
                          <a:spcPts val="0"/>
                        </a:spcBef>
                        <a:spcAft>
                          <a:spcPts val="0"/>
                        </a:spcAft>
                        <a:buNone/>
                      </a:pPr>
                      <a:r>
                        <a:rPr lang="en-US" sz="1600" u="none" cap="none" strike="noStrike"/>
                        <a:t>Country</a:t>
                      </a:r>
                      <a:endParaRPr b="0" i="0" sz="16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Arial"/>
                          <a:ea typeface="Arial"/>
                          <a:cs typeface="Arial"/>
                          <a:sym typeface="Arial"/>
                        </a:rPr>
                        <a:t>GDP (trillions of US$)</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Per capita GDP </a:t>
                      </a:r>
                      <a:endParaRPr/>
                    </a:p>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(thousands of intl. $)</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Human Development Index</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Life expectancy</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Poverty Index</a:t>
                      </a:r>
                      <a:endParaRPr/>
                    </a:p>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 (Gini as percentage)</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Mean household income (thousands of US$)</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r>
              <a:tr h="364225">
                <a:tc>
                  <a:txBody>
                    <a:bodyPr/>
                    <a:lstStyle/>
                    <a:p>
                      <a:pPr indent="0" lvl="0" marL="0" marR="0" rtl="0" algn="ctr">
                        <a:spcBef>
                          <a:spcPts val="0"/>
                        </a:spcBef>
                        <a:spcAft>
                          <a:spcPts val="0"/>
                        </a:spcAft>
                        <a:buNone/>
                      </a:pPr>
                      <a:r>
                        <a:rPr lang="en-US" sz="1600" u="none" cap="none" strike="noStrike"/>
                        <a:t>Canada</a:t>
                      </a:r>
                      <a:endParaRPr b="0" i="0" sz="16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1.577</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39.17</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0.908</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80.7</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32.6</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67.293</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r>
              <a:tr h="414525">
                <a:tc>
                  <a:txBody>
                    <a:bodyPr/>
                    <a:lstStyle/>
                    <a:p>
                      <a:pPr indent="0" lvl="0" marL="0" marR="0" rtl="0" algn="ctr">
                        <a:spcBef>
                          <a:spcPts val="0"/>
                        </a:spcBef>
                        <a:spcAft>
                          <a:spcPts val="0"/>
                        </a:spcAft>
                        <a:buNone/>
                      </a:pPr>
                      <a:r>
                        <a:rPr lang="en-US" sz="1600" u="none" cap="none" strike="noStrike"/>
                        <a:t>China</a:t>
                      </a:r>
                      <a:endParaRPr b="0" i="0" sz="16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5.878</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7.54</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0.687</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73</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46.9</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10.22</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364225">
                <a:tc>
                  <a:txBody>
                    <a:bodyPr/>
                    <a:lstStyle/>
                    <a:p>
                      <a:pPr indent="0" lvl="0" marL="0" marR="0" rtl="0" algn="ctr">
                        <a:spcBef>
                          <a:spcPts val="0"/>
                        </a:spcBef>
                        <a:spcAft>
                          <a:spcPts val="0"/>
                        </a:spcAft>
                        <a:buNone/>
                      </a:pPr>
                      <a:r>
                        <a:rPr lang="en-US" sz="1600" u="none" cap="none" strike="noStrike"/>
                        <a:t>India</a:t>
                      </a:r>
                      <a:endParaRPr b="0" i="0" sz="16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1.632</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3.41</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0.547</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64.7</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36.8</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0.735</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364225">
                <a:tc>
                  <a:txBody>
                    <a:bodyPr/>
                    <a:lstStyle/>
                    <a:p>
                      <a:pPr indent="0" lvl="0" marL="0" marR="0" rtl="0" algn="ctr">
                        <a:spcBef>
                          <a:spcPts val="0"/>
                        </a:spcBef>
                        <a:spcAft>
                          <a:spcPts val="0"/>
                        </a:spcAft>
                        <a:buNone/>
                      </a:pPr>
                      <a:r>
                        <a:rPr lang="en-US" sz="1600" u="none" cap="none" strike="noStrike"/>
                        <a:t>Russia</a:t>
                      </a:r>
                      <a:endParaRPr b="0" i="0" sz="16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1.48</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19.84</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0.755</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65.5</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39.9</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0.72</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710325">
                <a:tc>
                  <a:txBody>
                    <a:bodyPr/>
                    <a:lstStyle/>
                    <a:p>
                      <a:pPr indent="0" lvl="0" marL="0" marR="0" rtl="0" algn="ctr">
                        <a:spcBef>
                          <a:spcPts val="0"/>
                        </a:spcBef>
                        <a:spcAft>
                          <a:spcPts val="0"/>
                        </a:spcAft>
                        <a:buNone/>
                      </a:pPr>
                      <a:r>
                        <a:rPr lang="en-US" sz="1600" u="none" cap="none" strike="noStrike"/>
                        <a:t>Singapore</a:t>
                      </a:r>
                      <a:endParaRPr b="0" i="0" sz="16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0.223</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56.69</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0.866</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80</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42.5</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67.1</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364225">
                <a:tc>
                  <a:txBody>
                    <a:bodyPr/>
                    <a:lstStyle/>
                    <a:p>
                      <a:pPr indent="0" lvl="0" marL="0" marR="0" rtl="0" algn="ctr">
                        <a:spcBef>
                          <a:spcPts val="0"/>
                        </a:spcBef>
                        <a:spcAft>
                          <a:spcPts val="0"/>
                        </a:spcAft>
                        <a:buNone/>
                      </a:pPr>
                      <a:r>
                        <a:rPr lang="en-US" sz="1600" u="none" cap="none" strike="noStrike"/>
                        <a:t>USA</a:t>
                      </a:r>
                      <a:endParaRPr b="0" i="0" sz="16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14.527</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46.86</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0.91</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78.3</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40.8</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84.3</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r h="364225">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t/>
                      </a:r>
                      <a:endParaRPr b="0" i="0" sz="16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r>
            </a:tbl>
          </a:graphicData>
        </a:graphic>
      </p:graphicFrame>
      <p:sp>
        <p:nvSpPr>
          <p:cNvPr id="297" name="Google Shape;297;p24"/>
          <p:cNvSpPr txBox="1"/>
          <p:nvPr/>
        </p:nvSpPr>
        <p:spPr>
          <a:xfrm>
            <a:off x="850232" y="392304"/>
            <a:ext cx="9360568" cy="99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4000"/>
              <a:buFont typeface="Arial"/>
              <a:buNone/>
            </a:pPr>
            <a:r>
              <a:rPr lang="en-US" sz="4000">
                <a:solidFill>
                  <a:schemeClr val="dk2"/>
                </a:solidFill>
                <a:latin typeface="Arial"/>
                <a:ea typeface="Arial"/>
                <a:cs typeface="Arial"/>
                <a:sym typeface="Arial"/>
              </a:rPr>
              <a:t>Data Visualization</a:t>
            </a:r>
            <a:endParaRPr/>
          </a:p>
        </p:txBody>
      </p:sp>
      <p:sp>
        <p:nvSpPr>
          <p:cNvPr id="298" name="Google Shape;298;p24"/>
          <p:cNvSpPr txBox="1"/>
          <p:nvPr/>
        </p:nvSpPr>
        <p:spPr>
          <a:xfrm>
            <a:off x="3056013" y="1653577"/>
            <a:ext cx="4508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2"/>
                </a:solidFill>
                <a:latin typeface="Arial"/>
                <a:ea typeface="Arial"/>
                <a:cs typeface="Arial"/>
                <a:sym typeface="Arial"/>
              </a:rPr>
              <a:t>X</a:t>
            </a:r>
            <a:r>
              <a:rPr b="1" baseline="-25000" lang="en-US" sz="2000">
                <a:solidFill>
                  <a:schemeClr val="accent2"/>
                </a:solidFill>
                <a:latin typeface="Arial"/>
                <a:ea typeface="Arial"/>
                <a:cs typeface="Arial"/>
                <a:sym typeface="Arial"/>
              </a:rPr>
              <a:t>1</a:t>
            </a:r>
            <a:endParaRPr/>
          </a:p>
        </p:txBody>
      </p:sp>
      <p:sp>
        <p:nvSpPr>
          <p:cNvPr id="299" name="Google Shape;299;p24"/>
          <p:cNvSpPr txBox="1"/>
          <p:nvPr/>
        </p:nvSpPr>
        <p:spPr>
          <a:xfrm>
            <a:off x="4236593" y="1637897"/>
            <a:ext cx="4508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2"/>
                </a:solidFill>
                <a:latin typeface="Arial"/>
                <a:ea typeface="Arial"/>
                <a:cs typeface="Arial"/>
                <a:sym typeface="Arial"/>
              </a:rPr>
              <a:t>X</a:t>
            </a:r>
            <a:r>
              <a:rPr b="1" baseline="-25000" lang="en-US" sz="2000">
                <a:solidFill>
                  <a:schemeClr val="accent2"/>
                </a:solidFill>
                <a:latin typeface="Arial"/>
                <a:ea typeface="Arial"/>
                <a:cs typeface="Arial"/>
                <a:sym typeface="Arial"/>
              </a:rPr>
              <a:t>2</a:t>
            </a:r>
            <a:endParaRPr/>
          </a:p>
        </p:txBody>
      </p:sp>
      <p:sp>
        <p:nvSpPr>
          <p:cNvPr id="300" name="Google Shape;300;p24"/>
          <p:cNvSpPr txBox="1"/>
          <p:nvPr/>
        </p:nvSpPr>
        <p:spPr>
          <a:xfrm>
            <a:off x="5476457" y="1637897"/>
            <a:ext cx="4508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2"/>
                </a:solidFill>
                <a:latin typeface="Arial"/>
                <a:ea typeface="Arial"/>
                <a:cs typeface="Arial"/>
                <a:sym typeface="Arial"/>
              </a:rPr>
              <a:t>X</a:t>
            </a:r>
            <a:r>
              <a:rPr b="1" baseline="-25000" lang="en-US" sz="2000">
                <a:solidFill>
                  <a:schemeClr val="accent2"/>
                </a:solidFill>
                <a:latin typeface="Arial"/>
                <a:ea typeface="Arial"/>
                <a:cs typeface="Arial"/>
                <a:sym typeface="Arial"/>
              </a:rPr>
              <a:t>3</a:t>
            </a:r>
            <a:endParaRPr/>
          </a:p>
        </p:txBody>
      </p:sp>
      <p:sp>
        <p:nvSpPr>
          <p:cNvPr id="301" name="Google Shape;301;p24"/>
          <p:cNvSpPr txBox="1"/>
          <p:nvPr/>
        </p:nvSpPr>
        <p:spPr>
          <a:xfrm>
            <a:off x="6625600" y="1656825"/>
            <a:ext cx="4508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2"/>
                </a:solidFill>
                <a:latin typeface="Arial"/>
                <a:ea typeface="Arial"/>
                <a:cs typeface="Arial"/>
                <a:sym typeface="Arial"/>
              </a:rPr>
              <a:t>X</a:t>
            </a:r>
            <a:r>
              <a:rPr b="1" baseline="-25000" lang="en-US" sz="2000">
                <a:solidFill>
                  <a:schemeClr val="accent2"/>
                </a:solidFill>
                <a:latin typeface="Arial"/>
                <a:ea typeface="Arial"/>
                <a:cs typeface="Arial"/>
                <a:sym typeface="Arial"/>
              </a:rPr>
              <a:t>4</a:t>
            </a:r>
            <a:endParaRPr/>
          </a:p>
        </p:txBody>
      </p:sp>
      <p:sp>
        <p:nvSpPr>
          <p:cNvPr id="302" name="Google Shape;302;p24"/>
          <p:cNvSpPr txBox="1"/>
          <p:nvPr/>
        </p:nvSpPr>
        <p:spPr>
          <a:xfrm>
            <a:off x="7789864" y="1641145"/>
            <a:ext cx="4508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2"/>
                </a:solidFill>
                <a:latin typeface="Arial"/>
                <a:ea typeface="Arial"/>
                <a:cs typeface="Arial"/>
                <a:sym typeface="Arial"/>
              </a:rPr>
              <a:t>X</a:t>
            </a:r>
            <a:r>
              <a:rPr b="1" baseline="-25000" lang="en-US" sz="2000">
                <a:solidFill>
                  <a:schemeClr val="accent2"/>
                </a:solidFill>
                <a:latin typeface="Arial"/>
                <a:ea typeface="Arial"/>
                <a:cs typeface="Arial"/>
                <a:sym typeface="Arial"/>
              </a:rPr>
              <a:t>5</a:t>
            </a:r>
            <a:endParaRPr/>
          </a:p>
        </p:txBody>
      </p:sp>
      <p:sp>
        <p:nvSpPr>
          <p:cNvPr id="303" name="Google Shape;303;p24"/>
          <p:cNvSpPr txBox="1"/>
          <p:nvPr/>
        </p:nvSpPr>
        <p:spPr>
          <a:xfrm>
            <a:off x="9018517" y="1628959"/>
            <a:ext cx="45083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2"/>
                </a:solidFill>
                <a:latin typeface="Arial"/>
                <a:ea typeface="Arial"/>
                <a:cs typeface="Arial"/>
                <a:sym typeface="Arial"/>
              </a:rPr>
              <a:t>X</a:t>
            </a:r>
            <a:r>
              <a:rPr b="1" baseline="-25000" lang="en-US" sz="2000">
                <a:solidFill>
                  <a:schemeClr val="accent2"/>
                </a:solidFill>
                <a:latin typeface="Arial"/>
                <a:ea typeface="Arial"/>
                <a:cs typeface="Arial"/>
                <a:sym typeface="Arial"/>
              </a:rPr>
              <a:t>5</a:t>
            </a:r>
            <a:endParaRPr/>
          </a:p>
        </p:txBody>
      </p:sp>
      <p:pic>
        <p:nvPicPr>
          <p:cNvPr id="304" name="Google Shape;304;p24"/>
          <p:cNvPicPr preferRelativeResize="0"/>
          <p:nvPr/>
        </p:nvPicPr>
        <p:blipFill rotWithShape="1">
          <a:blip r:embed="rId3">
            <a:alphaModFix/>
          </a:blip>
          <a:srcRect b="0" l="0" r="0" t="0"/>
          <a:stretch/>
        </p:blipFill>
        <p:spPr>
          <a:xfrm>
            <a:off x="9111991" y="631537"/>
            <a:ext cx="1098809" cy="3220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graphicFrame>
        <p:nvGraphicFramePr>
          <p:cNvPr id="310" name="Google Shape;310;p25"/>
          <p:cNvGraphicFramePr/>
          <p:nvPr/>
        </p:nvGraphicFramePr>
        <p:xfrm>
          <a:off x="1732543" y="2414706"/>
          <a:ext cx="3000000" cy="3000000"/>
        </p:xfrm>
        <a:graphic>
          <a:graphicData uri="http://schemas.openxmlformats.org/drawingml/2006/table">
            <a:tbl>
              <a:tblPr>
                <a:noFill/>
                <a:tableStyleId>{9C25AE75-8175-4764-9302-8D15772D96B2}</a:tableStyleId>
              </a:tblPr>
              <a:tblGrid>
                <a:gridCol w="1461450"/>
                <a:gridCol w="1187425"/>
                <a:gridCol w="1187425"/>
              </a:tblGrid>
              <a:tr h="334075">
                <a:tc>
                  <a:txBody>
                    <a:bodyPr/>
                    <a:lstStyle/>
                    <a:p>
                      <a:pPr indent="0" lvl="0" marL="0" marR="0" rtl="0" algn="ctr">
                        <a:spcBef>
                          <a:spcPts val="0"/>
                        </a:spcBef>
                        <a:spcAft>
                          <a:spcPts val="0"/>
                        </a:spcAft>
                        <a:buNone/>
                      </a:pPr>
                      <a:r>
                        <a:rPr lang="en-US" sz="2400" u="none" cap="none" strike="noStrike"/>
                        <a:t>Country</a:t>
                      </a:r>
                      <a:endParaRPr b="0" i="0" sz="24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r>
              <a:tr h="515475">
                <a:tc>
                  <a:txBody>
                    <a:bodyPr/>
                    <a:lstStyle/>
                    <a:p>
                      <a:pPr indent="0" lvl="0" marL="0" marR="0" rtl="0" algn="ctr">
                        <a:spcBef>
                          <a:spcPts val="0"/>
                        </a:spcBef>
                        <a:spcAft>
                          <a:spcPts val="0"/>
                        </a:spcAft>
                        <a:buNone/>
                      </a:pPr>
                      <a:r>
                        <a:rPr lang="en-US" sz="2400" u="none" cap="none" strike="noStrike"/>
                        <a:t>Canada</a:t>
                      </a:r>
                      <a:endParaRPr b="0" i="0" sz="24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n-US" sz="2400" u="none" cap="none" strike="noStrike"/>
                        <a:t>1.6</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n-US" sz="2400" u="none" cap="none" strike="noStrike"/>
                        <a:t>1.2</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r>
              <a:tr h="586675">
                <a:tc>
                  <a:txBody>
                    <a:bodyPr/>
                    <a:lstStyle/>
                    <a:p>
                      <a:pPr indent="0" lvl="0" marL="0" marR="0" rtl="0" algn="ctr">
                        <a:spcBef>
                          <a:spcPts val="0"/>
                        </a:spcBef>
                        <a:spcAft>
                          <a:spcPts val="0"/>
                        </a:spcAft>
                        <a:buNone/>
                      </a:pPr>
                      <a:r>
                        <a:rPr lang="en-US" sz="2400" u="none" cap="none" strike="noStrike"/>
                        <a:t>China</a:t>
                      </a:r>
                      <a:endParaRPr b="0" i="0" sz="24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lang="en-US" sz="2400" u="none" cap="none" strike="noStrike"/>
                        <a:t>1.7</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lang="en-US" sz="2400" u="none" cap="none" strike="noStrike"/>
                        <a:t>0.3</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tcPr>
                </a:tc>
              </a:tr>
              <a:tr h="515475">
                <a:tc>
                  <a:txBody>
                    <a:bodyPr/>
                    <a:lstStyle/>
                    <a:p>
                      <a:pPr indent="0" lvl="0" marL="0" marR="0" rtl="0" algn="ctr">
                        <a:spcBef>
                          <a:spcPts val="0"/>
                        </a:spcBef>
                        <a:spcAft>
                          <a:spcPts val="0"/>
                        </a:spcAft>
                        <a:buNone/>
                      </a:pPr>
                      <a:r>
                        <a:rPr lang="en-US" sz="2400" u="none" cap="none" strike="noStrike"/>
                        <a:t>India</a:t>
                      </a:r>
                      <a:endParaRPr b="0" i="0" sz="24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lang="en-US" sz="2400" u="none" cap="none" strike="noStrike"/>
                        <a:t>1.6</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lang="en-US" sz="2400" u="none" cap="none" strike="noStrike"/>
                        <a:t>0.2</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tcPr>
                </a:tc>
              </a:tr>
              <a:tr h="515475">
                <a:tc>
                  <a:txBody>
                    <a:bodyPr/>
                    <a:lstStyle/>
                    <a:p>
                      <a:pPr indent="0" lvl="0" marL="0" marR="0" rtl="0" algn="ctr">
                        <a:spcBef>
                          <a:spcPts val="0"/>
                        </a:spcBef>
                        <a:spcAft>
                          <a:spcPts val="0"/>
                        </a:spcAft>
                        <a:buNone/>
                      </a:pPr>
                      <a:r>
                        <a:rPr lang="en-US" sz="2400" u="none" cap="none" strike="noStrike"/>
                        <a:t>Russia</a:t>
                      </a:r>
                      <a:endParaRPr b="0" i="0" sz="24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lang="en-US" sz="2400" u="none" cap="none" strike="noStrike"/>
                        <a:t>1.4</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lang="en-US" sz="2400" u="none" cap="none" strike="noStrike"/>
                        <a:t>0.5</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tcPr>
                </a:tc>
              </a:tr>
              <a:tr h="515475">
                <a:tc>
                  <a:txBody>
                    <a:bodyPr/>
                    <a:lstStyle/>
                    <a:p>
                      <a:pPr indent="0" lvl="0" marL="0" marR="0" rtl="0" algn="ctr">
                        <a:spcBef>
                          <a:spcPts val="0"/>
                        </a:spcBef>
                        <a:spcAft>
                          <a:spcPts val="0"/>
                        </a:spcAft>
                        <a:buNone/>
                      </a:pPr>
                      <a:r>
                        <a:rPr lang="en-US" sz="2400" u="none" cap="none" strike="noStrike"/>
                        <a:t>Singapore</a:t>
                      </a:r>
                      <a:endParaRPr b="0" i="0" sz="24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lang="en-US" sz="2400" u="none" cap="none" strike="noStrike"/>
                        <a:t>0.5</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lang="en-US" sz="2400" u="none" cap="none" strike="noStrike"/>
                        <a:t>1.7</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tcPr>
                </a:tc>
              </a:tr>
              <a:tr h="515475">
                <a:tc>
                  <a:txBody>
                    <a:bodyPr/>
                    <a:lstStyle/>
                    <a:p>
                      <a:pPr indent="0" lvl="0" marL="0" marR="0" rtl="0" algn="ctr">
                        <a:spcBef>
                          <a:spcPts val="0"/>
                        </a:spcBef>
                        <a:spcAft>
                          <a:spcPts val="0"/>
                        </a:spcAft>
                        <a:buNone/>
                      </a:pPr>
                      <a:r>
                        <a:rPr lang="en-US" sz="2400" u="none" cap="none" strike="noStrike"/>
                        <a:t>USA</a:t>
                      </a:r>
                      <a:endParaRPr b="0" i="0" sz="2400" u="none" cap="none" strike="noStrike">
                        <a:solidFill>
                          <a:srgbClr val="000000"/>
                        </a:solidFill>
                        <a:latin typeface="Calibri"/>
                        <a:ea typeface="Calibri"/>
                        <a:cs typeface="Calibri"/>
                        <a:sym typeface="Calibri"/>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lang="en-US" sz="2400" u="none" cap="none" strike="noStrike"/>
                        <a:t>2</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lang="en-US" sz="2400" u="none" cap="none" strike="noStrike"/>
                        <a:t>1.5</a:t>
                      </a:r>
                      <a:endParaRPr b="0" i="0" sz="2400" u="none" cap="none" strike="noStrike">
                        <a:solidFill>
                          <a:srgbClr val="000000"/>
                        </a:solidFill>
                        <a:latin typeface="Calibri"/>
                        <a:ea typeface="Calibri"/>
                        <a:cs typeface="Calibri"/>
                        <a:sym typeface="Calibri"/>
                      </a:endParaRPr>
                    </a:p>
                  </a:txBody>
                  <a:tcPr marT="12700" marB="0" marR="9525" marL="9525" anchor="b">
                    <a:lnL cap="flat" cmpd="sng" w="12700">
                      <a:solidFill>
                        <a:schemeClr val="dk1"/>
                      </a:solidFill>
                      <a:prstDash val="solid"/>
                      <a:round/>
                      <a:headEnd len="sm" w="sm" type="none"/>
                      <a:tailEnd len="sm" w="sm" type="none"/>
                    </a:lnL>
                  </a:tcPr>
                </a:tc>
              </a:tr>
              <a:tr h="515475">
                <a:tc>
                  <a:txBody>
                    <a:bodyPr/>
                    <a:lstStyle/>
                    <a:p>
                      <a:pPr indent="0" lvl="0" marL="0" marR="0" rtl="0" algn="ctr">
                        <a:spcBef>
                          <a:spcPts val="0"/>
                        </a:spcBef>
                        <a:spcAft>
                          <a:spcPts val="0"/>
                        </a:spcAft>
                        <a:buNone/>
                      </a:pPr>
                      <a:r>
                        <a:rPr b="0" i="0" lang="en-US" sz="2400" u="none" cap="none" strike="noStrike">
                          <a:solidFill>
                            <a:srgbClr val="000000"/>
                          </a:solidFill>
                          <a:latin typeface="Calibri"/>
                          <a:ea typeface="Calibri"/>
                          <a:cs typeface="Calibri"/>
                          <a:sym typeface="Calibri"/>
                        </a:rPr>
                        <a:t>…</a:t>
                      </a:r>
                      <a:endParaRPr/>
                    </a:p>
                  </a:txBody>
                  <a:tcPr marT="12700" marB="0" marR="9525" marL="9525" anchor="b">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24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2400" u="none" cap="none" strike="noStrike">
                          <a:solidFill>
                            <a:srgbClr val="000000"/>
                          </a:solidFill>
                          <a:latin typeface="Calibri"/>
                          <a:ea typeface="Calibri"/>
                          <a:cs typeface="Calibri"/>
                          <a:sym typeface="Calibri"/>
                        </a:rPr>
                        <a:t>…</a:t>
                      </a:r>
                      <a:endParaRPr/>
                    </a:p>
                  </a:txBody>
                  <a:tcPr marT="12700" marB="0" marR="9525" marL="9525" anchor="b">
                    <a:lnL cap="flat" cmpd="sng" w="12700">
                      <a:solidFill>
                        <a:schemeClr val="dk1"/>
                      </a:solidFill>
                      <a:prstDash val="solid"/>
                      <a:round/>
                      <a:headEnd len="sm" w="sm" type="none"/>
                      <a:tailEnd len="sm" w="sm" type="none"/>
                    </a:lnL>
                  </a:tcPr>
                </a:tc>
              </a:tr>
            </a:tbl>
          </a:graphicData>
        </a:graphic>
      </p:graphicFrame>
      <p:sp>
        <p:nvSpPr>
          <p:cNvPr id="311" name="Google Shape;311;p25"/>
          <p:cNvSpPr txBox="1"/>
          <p:nvPr/>
        </p:nvSpPr>
        <p:spPr>
          <a:xfrm>
            <a:off x="6242978" y="725819"/>
            <a:ext cx="4146492" cy="144142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en-US" sz="2000">
                <a:solidFill>
                  <a:srgbClr val="C0504D"/>
                </a:solidFill>
                <a:latin typeface="Arial"/>
                <a:ea typeface="Arial"/>
                <a:cs typeface="Arial"/>
                <a:sym typeface="Arial"/>
              </a:rPr>
              <a:t>Reduce features from 50 to 2.</a:t>
            </a:r>
            <a:endParaRPr/>
          </a:p>
          <a:p>
            <a:pPr indent="0" lvl="0" marL="0" marR="0" rtl="0" algn="l">
              <a:lnSpc>
                <a:spcPct val="110000"/>
              </a:lnSpc>
              <a:spcBef>
                <a:spcPts val="0"/>
              </a:spcBef>
              <a:spcAft>
                <a:spcPts val="0"/>
              </a:spcAft>
              <a:buNone/>
            </a:pPr>
            <a:r>
              <a:t/>
            </a:r>
            <a:endParaRPr sz="2000">
              <a:solidFill>
                <a:srgbClr val="C0504D"/>
              </a:solidFill>
              <a:latin typeface="Arial"/>
              <a:ea typeface="Arial"/>
              <a:cs typeface="Arial"/>
              <a:sym typeface="Arial"/>
            </a:endParaRPr>
          </a:p>
          <a:p>
            <a:pPr indent="0" lvl="0" marL="0" marR="0" rtl="0" algn="l">
              <a:lnSpc>
                <a:spcPct val="110000"/>
              </a:lnSpc>
              <a:spcBef>
                <a:spcPts val="0"/>
              </a:spcBef>
              <a:spcAft>
                <a:spcPts val="0"/>
              </a:spcAft>
              <a:buNone/>
            </a:pPr>
            <a:r>
              <a:rPr lang="en-US" sz="2000">
                <a:solidFill>
                  <a:srgbClr val="C0504D"/>
                </a:solidFill>
                <a:latin typeface="Arial"/>
                <a:ea typeface="Arial"/>
                <a:cs typeface="Arial"/>
                <a:sym typeface="Arial"/>
              </a:rPr>
              <a:t>The vectors Z</a:t>
            </a:r>
            <a:r>
              <a:rPr baseline="-25000" lang="en-US" sz="2000">
                <a:solidFill>
                  <a:srgbClr val="C0504D"/>
                </a:solidFill>
                <a:latin typeface="Arial"/>
                <a:ea typeface="Arial"/>
                <a:cs typeface="Arial"/>
                <a:sym typeface="Arial"/>
              </a:rPr>
              <a:t>1</a:t>
            </a:r>
            <a:r>
              <a:rPr lang="en-US" sz="2000">
                <a:solidFill>
                  <a:srgbClr val="C0504D"/>
                </a:solidFill>
                <a:latin typeface="Arial"/>
                <a:ea typeface="Arial"/>
                <a:cs typeface="Arial"/>
                <a:sym typeface="Arial"/>
              </a:rPr>
              <a:t> and Z</a:t>
            </a:r>
            <a:r>
              <a:rPr baseline="-25000" lang="en-US" sz="2000">
                <a:solidFill>
                  <a:srgbClr val="C0504D"/>
                </a:solidFill>
                <a:latin typeface="Arial"/>
                <a:ea typeface="Arial"/>
                <a:cs typeface="Arial"/>
                <a:sym typeface="Arial"/>
              </a:rPr>
              <a:t>2</a:t>
            </a:r>
            <a:r>
              <a:rPr lang="en-US" sz="2000">
                <a:solidFill>
                  <a:srgbClr val="C0504D"/>
                </a:solidFill>
                <a:latin typeface="Arial"/>
                <a:ea typeface="Arial"/>
                <a:cs typeface="Arial"/>
                <a:sym typeface="Arial"/>
              </a:rPr>
              <a:t> summarize the features in some way </a:t>
            </a:r>
            <a:endParaRPr/>
          </a:p>
        </p:txBody>
      </p:sp>
      <p:sp>
        <p:nvSpPr>
          <p:cNvPr id="312" name="Google Shape;312;p25"/>
          <p:cNvSpPr txBox="1"/>
          <p:nvPr/>
        </p:nvSpPr>
        <p:spPr>
          <a:xfrm>
            <a:off x="3555693" y="2105684"/>
            <a:ext cx="43642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2"/>
                </a:solidFill>
                <a:latin typeface="Arial"/>
                <a:ea typeface="Arial"/>
                <a:cs typeface="Arial"/>
                <a:sym typeface="Arial"/>
              </a:rPr>
              <a:t>Z</a:t>
            </a:r>
            <a:r>
              <a:rPr b="1" baseline="-25000" lang="en-US" sz="2000">
                <a:solidFill>
                  <a:schemeClr val="accent2"/>
                </a:solidFill>
                <a:latin typeface="Arial"/>
                <a:ea typeface="Arial"/>
                <a:cs typeface="Arial"/>
                <a:sym typeface="Arial"/>
              </a:rPr>
              <a:t>1</a:t>
            </a:r>
            <a:endParaRPr/>
          </a:p>
        </p:txBody>
      </p:sp>
      <p:sp>
        <p:nvSpPr>
          <p:cNvPr id="313" name="Google Shape;313;p25"/>
          <p:cNvSpPr txBox="1"/>
          <p:nvPr/>
        </p:nvSpPr>
        <p:spPr>
          <a:xfrm>
            <a:off x="4722246" y="2118373"/>
            <a:ext cx="43642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2"/>
                </a:solidFill>
                <a:latin typeface="Arial"/>
                <a:ea typeface="Arial"/>
                <a:cs typeface="Arial"/>
                <a:sym typeface="Arial"/>
              </a:rPr>
              <a:t>Z</a:t>
            </a:r>
            <a:r>
              <a:rPr b="1" baseline="-25000" lang="en-US" sz="2000">
                <a:solidFill>
                  <a:schemeClr val="accent2"/>
                </a:solidFill>
                <a:latin typeface="Arial"/>
                <a:ea typeface="Arial"/>
                <a:cs typeface="Arial"/>
                <a:sym typeface="Arial"/>
              </a:rPr>
              <a:t>2</a:t>
            </a:r>
            <a:endParaRPr/>
          </a:p>
        </p:txBody>
      </p:sp>
      <p:pic>
        <p:nvPicPr>
          <p:cNvPr id="314" name="Google Shape;314;p25"/>
          <p:cNvPicPr preferRelativeResize="0"/>
          <p:nvPr/>
        </p:nvPicPr>
        <p:blipFill rotWithShape="1">
          <a:blip r:embed="rId3">
            <a:alphaModFix/>
          </a:blip>
          <a:srcRect b="0" l="0" r="0" t="0"/>
          <a:stretch/>
        </p:blipFill>
        <p:spPr>
          <a:xfrm>
            <a:off x="3555692" y="1461459"/>
            <a:ext cx="1439800" cy="396467"/>
          </a:xfrm>
          <a:prstGeom prst="rect">
            <a:avLst/>
          </a:prstGeom>
          <a:noFill/>
          <a:ln>
            <a:noFill/>
          </a:ln>
        </p:spPr>
      </p:pic>
      <p:sp>
        <p:nvSpPr>
          <p:cNvPr id="315" name="Google Shape;315;p25"/>
          <p:cNvSpPr txBox="1"/>
          <p:nvPr/>
        </p:nvSpPr>
        <p:spPr>
          <a:xfrm>
            <a:off x="850232" y="392304"/>
            <a:ext cx="9360568" cy="99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4000"/>
              <a:buFont typeface="Arial"/>
              <a:buNone/>
            </a:pPr>
            <a:r>
              <a:rPr lang="en-US" sz="4000">
                <a:solidFill>
                  <a:schemeClr val="dk2"/>
                </a:solidFill>
                <a:latin typeface="Arial"/>
                <a:ea typeface="Arial"/>
                <a:cs typeface="Arial"/>
                <a:sym typeface="Arial"/>
              </a:rPr>
              <a:t>Data Visualization</a:t>
            </a:r>
            <a:endParaRPr/>
          </a:p>
        </p:txBody>
      </p:sp>
      <p:pic>
        <p:nvPicPr>
          <p:cNvPr descr="C:\Users\tlow\Desktop\cs229a\lectures-slides\assets\pca\countries.jpg" id="316" name="Google Shape;316;p25"/>
          <p:cNvPicPr preferRelativeResize="0"/>
          <p:nvPr/>
        </p:nvPicPr>
        <p:blipFill rotWithShape="1">
          <a:blip r:embed="rId4">
            <a:alphaModFix/>
          </a:blip>
          <a:srcRect b="0" l="0" r="0" t="0"/>
          <a:stretch/>
        </p:blipFill>
        <p:spPr>
          <a:xfrm>
            <a:off x="6525204" y="2690814"/>
            <a:ext cx="3335261" cy="3335261"/>
          </a:xfrm>
          <a:prstGeom prst="rect">
            <a:avLst/>
          </a:prstGeom>
          <a:noFill/>
          <a:ln>
            <a:noFill/>
          </a:ln>
        </p:spPr>
      </p:pic>
      <p:sp>
        <p:nvSpPr>
          <p:cNvPr id="317" name="Google Shape;317;p25"/>
          <p:cNvSpPr txBox="1"/>
          <p:nvPr/>
        </p:nvSpPr>
        <p:spPr>
          <a:xfrm rot="-5400000">
            <a:off x="5405682" y="4131200"/>
            <a:ext cx="132654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C0504D"/>
                </a:solidFill>
                <a:latin typeface="Arial"/>
                <a:ea typeface="Arial"/>
                <a:cs typeface="Arial"/>
                <a:sym typeface="Arial"/>
              </a:rPr>
              <a:t>Per-person</a:t>
            </a:r>
            <a:endParaRPr/>
          </a:p>
          <a:p>
            <a:pPr indent="0" lvl="0" marL="0" marR="0" rtl="0" algn="ctr">
              <a:spcBef>
                <a:spcPts val="0"/>
              </a:spcBef>
              <a:spcAft>
                <a:spcPts val="0"/>
              </a:spcAft>
              <a:buNone/>
            </a:pPr>
            <a:r>
              <a:rPr lang="en-US" sz="1800">
                <a:solidFill>
                  <a:srgbClr val="C0504D"/>
                </a:solidFill>
                <a:latin typeface="Arial"/>
                <a:ea typeface="Arial"/>
                <a:cs typeface="Arial"/>
                <a:sym typeface="Arial"/>
              </a:rPr>
              <a:t>GDP</a:t>
            </a:r>
            <a:endParaRPr/>
          </a:p>
        </p:txBody>
      </p:sp>
      <p:cxnSp>
        <p:nvCxnSpPr>
          <p:cNvPr id="318" name="Google Shape;318;p25"/>
          <p:cNvCxnSpPr/>
          <p:nvPr/>
        </p:nvCxnSpPr>
        <p:spPr>
          <a:xfrm rot="10800000">
            <a:off x="6525203" y="3600842"/>
            <a:ext cx="0" cy="1660854"/>
          </a:xfrm>
          <a:prstGeom prst="straightConnector1">
            <a:avLst/>
          </a:prstGeom>
          <a:noFill/>
          <a:ln cap="flat" cmpd="sng" w="26425">
            <a:solidFill>
              <a:schemeClr val="accent1"/>
            </a:solidFill>
            <a:prstDash val="solid"/>
            <a:round/>
            <a:headEnd len="sm" w="sm" type="none"/>
            <a:tailEnd len="med" w="med" type="stealth"/>
          </a:ln>
        </p:spPr>
      </p:cxnSp>
      <p:cxnSp>
        <p:nvCxnSpPr>
          <p:cNvPr id="319" name="Google Shape;319;p25"/>
          <p:cNvCxnSpPr/>
          <p:nvPr/>
        </p:nvCxnSpPr>
        <p:spPr>
          <a:xfrm>
            <a:off x="7473038" y="6125891"/>
            <a:ext cx="1600607" cy="0"/>
          </a:xfrm>
          <a:prstGeom prst="straightConnector1">
            <a:avLst/>
          </a:prstGeom>
          <a:noFill/>
          <a:ln cap="flat" cmpd="sng" w="26425">
            <a:solidFill>
              <a:schemeClr val="accent1"/>
            </a:solidFill>
            <a:prstDash val="solid"/>
            <a:round/>
            <a:headEnd len="sm" w="sm" type="none"/>
            <a:tailEnd len="med" w="med" type="stealth"/>
          </a:ln>
        </p:spPr>
      </p:cxnSp>
      <p:sp>
        <p:nvSpPr>
          <p:cNvPr id="320" name="Google Shape;320;p25"/>
          <p:cNvSpPr txBox="1"/>
          <p:nvPr/>
        </p:nvSpPr>
        <p:spPr>
          <a:xfrm>
            <a:off x="7253617" y="6288024"/>
            <a:ext cx="204045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C0504D"/>
                </a:solidFill>
                <a:latin typeface="Arial"/>
                <a:ea typeface="Arial"/>
                <a:cs typeface="Arial"/>
                <a:sym typeface="Arial"/>
              </a:rPr>
              <a:t>Country-size GDP</a:t>
            </a:r>
            <a:endParaRPr/>
          </a:p>
        </p:txBody>
      </p:sp>
      <p:sp>
        <p:nvSpPr>
          <p:cNvPr id="321" name="Google Shape;321;p25"/>
          <p:cNvSpPr txBox="1"/>
          <p:nvPr/>
        </p:nvSpPr>
        <p:spPr>
          <a:xfrm>
            <a:off x="6284844" y="2990277"/>
            <a:ext cx="43642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2"/>
                </a:solidFill>
                <a:latin typeface="Arial"/>
                <a:ea typeface="Arial"/>
                <a:cs typeface="Arial"/>
                <a:sym typeface="Arial"/>
              </a:rPr>
              <a:t>Z</a:t>
            </a:r>
            <a:r>
              <a:rPr b="1" baseline="-25000" lang="en-US" sz="2000">
                <a:solidFill>
                  <a:schemeClr val="accent2"/>
                </a:solidFill>
                <a:latin typeface="Arial"/>
                <a:ea typeface="Arial"/>
                <a:cs typeface="Arial"/>
                <a:sym typeface="Arial"/>
              </a:rPr>
              <a:t>2</a:t>
            </a:r>
            <a:endParaRPr/>
          </a:p>
        </p:txBody>
      </p:sp>
      <p:sp>
        <p:nvSpPr>
          <p:cNvPr id="322" name="Google Shape;322;p25"/>
          <p:cNvSpPr txBox="1"/>
          <p:nvPr/>
        </p:nvSpPr>
        <p:spPr>
          <a:xfrm>
            <a:off x="9250297" y="5925836"/>
            <a:ext cx="43642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2"/>
                </a:solidFill>
                <a:latin typeface="Arial"/>
                <a:ea typeface="Arial"/>
                <a:cs typeface="Arial"/>
                <a:sym typeface="Arial"/>
              </a:rPr>
              <a:t>Z</a:t>
            </a:r>
            <a:r>
              <a:rPr b="1" baseline="-25000" lang="en-US" sz="2000">
                <a:solidFill>
                  <a:schemeClr val="accent2"/>
                </a:solidFill>
                <a:latin typeface="Arial"/>
                <a:ea typeface="Arial"/>
                <a:cs typeface="Arial"/>
                <a:sym typeface="Arial"/>
              </a:rPr>
              <a:t>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6"/>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Method for Dimensionality Reduction</a:t>
            </a:r>
            <a:endParaRPr/>
          </a:p>
        </p:txBody>
      </p:sp>
      <p:sp>
        <p:nvSpPr>
          <p:cNvPr id="328" name="Google Shape;328;p26"/>
          <p:cNvSpPr txBox="1"/>
          <p:nvPr>
            <p:ph idx="1" type="body"/>
          </p:nvPr>
        </p:nvSpPr>
        <p:spPr>
          <a:xfrm>
            <a:off x="753979" y="2253562"/>
            <a:ext cx="9456821" cy="4223438"/>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Principle Component Analysis (PCA)</a:t>
            </a:r>
            <a:endParaRPr/>
          </a:p>
          <a:p>
            <a:pPr indent="-182880" lvl="1" marL="457200" rtl="0" algn="l">
              <a:spcBef>
                <a:spcPts val="400"/>
              </a:spcBef>
              <a:spcAft>
                <a:spcPts val="0"/>
              </a:spcAft>
              <a:buSzPts val="1700"/>
              <a:buChar char="•"/>
            </a:pPr>
            <a:r>
              <a:rPr lang="en-US"/>
              <a:t>One of the most popular methods </a:t>
            </a:r>
            <a:endParaRPr/>
          </a:p>
          <a:p>
            <a:pPr indent="-74929" lvl="1" marL="457200" rtl="0" algn="l">
              <a:spcBef>
                <a:spcPts val="400"/>
              </a:spcBef>
              <a:spcAft>
                <a:spcPts val="0"/>
              </a:spcAft>
              <a:buSzPts val="1700"/>
              <a:buNone/>
            </a:pPr>
            <a:r>
              <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7"/>
          <p:cNvSpPr txBox="1"/>
          <p:nvPr/>
        </p:nvSpPr>
        <p:spPr>
          <a:xfrm>
            <a:off x="786063" y="371028"/>
            <a:ext cx="942473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2"/>
                </a:solidFill>
                <a:latin typeface="Arial"/>
                <a:ea typeface="Arial"/>
                <a:cs typeface="Arial"/>
                <a:sym typeface="Arial"/>
              </a:rPr>
              <a:t>Principal Component Analysis (PCA) problem formulation</a:t>
            </a:r>
            <a:endParaRPr/>
          </a:p>
        </p:txBody>
      </p:sp>
      <p:grpSp>
        <p:nvGrpSpPr>
          <p:cNvPr id="335" name="Google Shape;335;p27"/>
          <p:cNvGrpSpPr/>
          <p:nvPr/>
        </p:nvGrpSpPr>
        <p:grpSpPr>
          <a:xfrm>
            <a:off x="1906899" y="2398960"/>
            <a:ext cx="4148123" cy="4054678"/>
            <a:chOff x="838200" y="949289"/>
            <a:chExt cx="3158164" cy="2536861"/>
          </a:xfrm>
        </p:grpSpPr>
        <p:cxnSp>
          <p:nvCxnSpPr>
            <p:cNvPr id="336" name="Google Shape;336;p27"/>
            <p:cNvCxnSpPr/>
            <p:nvPr/>
          </p:nvCxnSpPr>
          <p:spPr>
            <a:xfrm rot="10800000">
              <a:off x="2461555" y="1106507"/>
              <a:ext cx="0" cy="2379643"/>
            </a:xfrm>
            <a:prstGeom prst="straightConnector1">
              <a:avLst/>
            </a:prstGeom>
            <a:noFill/>
            <a:ln cap="flat" cmpd="sng" w="19050">
              <a:solidFill>
                <a:srgbClr val="7F7F7F"/>
              </a:solidFill>
              <a:prstDash val="solid"/>
              <a:round/>
              <a:headEnd len="sm" w="sm" type="none"/>
              <a:tailEnd len="med" w="med" type="stealth"/>
            </a:ln>
          </p:spPr>
        </p:cxnSp>
        <p:cxnSp>
          <p:nvCxnSpPr>
            <p:cNvPr id="337" name="Google Shape;337;p27"/>
            <p:cNvCxnSpPr/>
            <p:nvPr/>
          </p:nvCxnSpPr>
          <p:spPr>
            <a:xfrm>
              <a:off x="838200" y="2482621"/>
              <a:ext cx="3158164" cy="0"/>
            </a:xfrm>
            <a:prstGeom prst="straightConnector1">
              <a:avLst/>
            </a:prstGeom>
            <a:noFill/>
            <a:ln cap="flat" cmpd="sng" w="19050">
              <a:solidFill>
                <a:srgbClr val="7F7F7F"/>
              </a:solidFill>
              <a:prstDash val="solid"/>
              <a:round/>
              <a:headEnd len="sm" w="sm" type="none"/>
              <a:tailEnd len="med" w="med" type="stealth"/>
            </a:ln>
          </p:spPr>
        </p:cxnSp>
        <p:sp>
          <p:nvSpPr>
            <p:cNvPr id="338" name="Google Shape;338;p27"/>
            <p:cNvSpPr/>
            <p:nvPr/>
          </p:nvSpPr>
          <p:spPr>
            <a:xfrm rot="2734294">
              <a:off x="2767254" y="2065901"/>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27"/>
            <p:cNvSpPr/>
            <p:nvPr/>
          </p:nvSpPr>
          <p:spPr>
            <a:xfrm rot="2734294">
              <a:off x="3299261" y="1456807"/>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0" name="Google Shape;340;p27"/>
            <p:cNvSpPr/>
            <p:nvPr/>
          </p:nvSpPr>
          <p:spPr>
            <a:xfrm rot="2734294">
              <a:off x="3240230" y="1919263"/>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1" name="Google Shape;341;p27"/>
            <p:cNvSpPr/>
            <p:nvPr/>
          </p:nvSpPr>
          <p:spPr>
            <a:xfrm rot="2734294">
              <a:off x="1097360" y="3260276"/>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2" name="Google Shape;342;p27"/>
            <p:cNvSpPr/>
            <p:nvPr/>
          </p:nvSpPr>
          <p:spPr>
            <a:xfrm rot="2734294">
              <a:off x="1686038" y="3129994"/>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3" name="Google Shape;343;p27"/>
            <p:cNvPicPr preferRelativeResize="0"/>
            <p:nvPr/>
          </p:nvPicPr>
          <p:blipFill rotWithShape="1">
            <a:blip r:embed="rId3">
              <a:alphaModFix/>
            </a:blip>
            <a:srcRect b="0" l="0" r="0" t="0"/>
            <a:stretch/>
          </p:blipFill>
          <p:spPr>
            <a:xfrm>
              <a:off x="2550102" y="949289"/>
              <a:ext cx="177093" cy="116586"/>
            </a:xfrm>
            <a:prstGeom prst="rect">
              <a:avLst/>
            </a:prstGeom>
            <a:noFill/>
            <a:ln>
              <a:noFill/>
            </a:ln>
          </p:spPr>
        </p:pic>
        <p:pic>
          <p:nvPicPr>
            <p:cNvPr id="344" name="Google Shape;344;p27"/>
            <p:cNvPicPr preferRelativeResize="0"/>
            <p:nvPr/>
          </p:nvPicPr>
          <p:blipFill rotWithShape="1">
            <a:blip r:embed="rId4">
              <a:alphaModFix/>
            </a:blip>
            <a:srcRect b="0" l="0" r="0" t="0"/>
            <a:stretch/>
          </p:blipFill>
          <p:spPr>
            <a:xfrm>
              <a:off x="3823698" y="2665086"/>
              <a:ext cx="172666" cy="116586"/>
            </a:xfrm>
            <a:prstGeom prst="rect">
              <a:avLst/>
            </a:prstGeom>
            <a:noFill/>
            <a:ln>
              <a:noFill/>
            </a:ln>
          </p:spPr>
        </p:pic>
      </p:grpSp>
      <p:sp>
        <p:nvSpPr>
          <p:cNvPr id="345" name="Google Shape;345;p27"/>
          <p:cNvSpPr txBox="1"/>
          <p:nvPr/>
        </p:nvSpPr>
        <p:spPr>
          <a:xfrm>
            <a:off x="6294928" y="1814378"/>
            <a:ext cx="4257944" cy="192052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2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What are we trying to do? We want to reduce the dimensions from 2D to 1D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46" name="Google Shape;346;p27"/>
          <p:cNvCxnSpPr/>
          <p:nvPr/>
        </p:nvCxnSpPr>
        <p:spPr>
          <a:xfrm flipH="1" rot="10800000">
            <a:off x="2206559" y="2903007"/>
            <a:ext cx="4088369" cy="3712497"/>
          </a:xfrm>
          <a:prstGeom prst="straightConnector1">
            <a:avLst/>
          </a:prstGeom>
          <a:noFill/>
          <a:ln cap="flat" cmpd="sng" w="26425">
            <a:solidFill>
              <a:schemeClr val="accent2"/>
            </a:solidFill>
            <a:prstDash val="dash"/>
            <a:round/>
            <a:headEnd len="sm" w="sm" type="none"/>
            <a:tailEnd len="sm" w="sm" type="none"/>
          </a:ln>
        </p:spPr>
      </p:cxnSp>
      <p:cxnSp>
        <p:nvCxnSpPr>
          <p:cNvPr id="347" name="Google Shape;347;p27"/>
          <p:cNvCxnSpPr>
            <a:stCxn id="339" idx="0"/>
          </p:cNvCxnSpPr>
          <p:nvPr/>
        </p:nvCxnSpPr>
        <p:spPr>
          <a:xfrm>
            <a:off x="5327917" y="3250274"/>
            <a:ext cx="16200" cy="413400"/>
          </a:xfrm>
          <a:prstGeom prst="straightConnector1">
            <a:avLst/>
          </a:prstGeom>
          <a:noFill/>
          <a:ln cap="flat" cmpd="sng" w="35550">
            <a:solidFill>
              <a:srgbClr val="3DBB44"/>
            </a:solidFill>
            <a:prstDash val="dash"/>
            <a:round/>
            <a:headEnd len="sm" w="sm" type="none"/>
            <a:tailEnd len="sm" w="sm" type="none"/>
          </a:ln>
        </p:spPr>
      </p:cxnSp>
      <p:cxnSp>
        <p:nvCxnSpPr>
          <p:cNvPr id="348" name="Google Shape;348;p27"/>
          <p:cNvCxnSpPr/>
          <p:nvPr/>
        </p:nvCxnSpPr>
        <p:spPr>
          <a:xfrm>
            <a:off x="5279155" y="3910547"/>
            <a:ext cx="16146" cy="234373"/>
          </a:xfrm>
          <a:prstGeom prst="straightConnector1">
            <a:avLst/>
          </a:prstGeom>
          <a:noFill/>
          <a:ln cap="flat" cmpd="sng" w="35550">
            <a:solidFill>
              <a:srgbClr val="3DBB44"/>
            </a:solidFill>
            <a:prstDash val="dash"/>
            <a:round/>
            <a:headEnd len="sm" w="sm" type="none"/>
            <a:tailEnd len="sm" w="sm" type="none"/>
          </a:ln>
        </p:spPr>
      </p:cxnSp>
      <p:cxnSp>
        <p:nvCxnSpPr>
          <p:cNvPr id="349" name="Google Shape;349;p27"/>
          <p:cNvCxnSpPr/>
          <p:nvPr/>
        </p:nvCxnSpPr>
        <p:spPr>
          <a:xfrm>
            <a:off x="3174907" y="5694358"/>
            <a:ext cx="16146" cy="359536"/>
          </a:xfrm>
          <a:prstGeom prst="straightConnector1">
            <a:avLst/>
          </a:prstGeom>
          <a:noFill/>
          <a:ln cap="flat" cmpd="sng" w="35550">
            <a:solidFill>
              <a:srgbClr val="3DBB44"/>
            </a:solidFill>
            <a:prstDash val="dash"/>
            <a:round/>
            <a:headEnd len="sm" w="sm" type="none"/>
            <a:tailEnd len="sm" w="sm" type="none"/>
          </a:ln>
        </p:spPr>
      </p:cxnSp>
      <p:cxnSp>
        <p:nvCxnSpPr>
          <p:cNvPr id="350" name="Google Shape;350;p27"/>
          <p:cNvCxnSpPr/>
          <p:nvPr/>
        </p:nvCxnSpPr>
        <p:spPr>
          <a:xfrm flipH="1">
            <a:off x="2468233" y="6079679"/>
            <a:ext cx="23395" cy="304175"/>
          </a:xfrm>
          <a:prstGeom prst="straightConnector1">
            <a:avLst/>
          </a:prstGeom>
          <a:noFill/>
          <a:ln cap="flat" cmpd="sng" w="35550">
            <a:solidFill>
              <a:srgbClr val="3DBB44"/>
            </a:solidFill>
            <a:prstDash val="dash"/>
            <a:round/>
            <a:headEnd len="sm" w="sm" type="none"/>
            <a:tailEnd len="sm" w="sm" type="none"/>
          </a:ln>
        </p:spPr>
      </p:cxnSp>
      <p:cxnSp>
        <p:nvCxnSpPr>
          <p:cNvPr id="351" name="Google Shape;351;p27"/>
          <p:cNvCxnSpPr/>
          <p:nvPr/>
        </p:nvCxnSpPr>
        <p:spPr>
          <a:xfrm>
            <a:off x="4468661" y="4255449"/>
            <a:ext cx="16146" cy="234373"/>
          </a:xfrm>
          <a:prstGeom prst="straightConnector1">
            <a:avLst/>
          </a:prstGeom>
          <a:noFill/>
          <a:ln cap="flat" cmpd="sng" w="35550">
            <a:solidFill>
              <a:srgbClr val="3DBB44"/>
            </a:solidFill>
            <a:prstDash val="dash"/>
            <a:round/>
            <a:headEnd len="sm" w="sm" type="none"/>
            <a:tailEnd len="sm" w="sm" type="none"/>
          </a:ln>
        </p:spPr>
      </p:cxnSp>
      <p:pic>
        <p:nvPicPr>
          <p:cNvPr id="352" name="Google Shape;352;p27"/>
          <p:cNvPicPr preferRelativeResize="0"/>
          <p:nvPr/>
        </p:nvPicPr>
        <p:blipFill rotWithShape="1">
          <a:blip r:embed="rId5">
            <a:alphaModFix/>
          </a:blip>
          <a:srcRect b="0" l="0" r="0" t="0"/>
          <a:stretch/>
        </p:blipFill>
        <p:spPr>
          <a:xfrm>
            <a:off x="1806609" y="2011916"/>
            <a:ext cx="1384444" cy="405785"/>
          </a:xfrm>
          <a:prstGeom prst="rect">
            <a:avLst/>
          </a:prstGeom>
          <a:noFill/>
          <a:ln>
            <a:noFill/>
          </a:ln>
        </p:spPr>
      </p:pic>
      <p:sp>
        <p:nvSpPr>
          <p:cNvPr id="353" name="Google Shape;353;p27"/>
          <p:cNvSpPr txBox="1"/>
          <p:nvPr/>
        </p:nvSpPr>
        <p:spPr>
          <a:xfrm>
            <a:off x="6294928" y="3502315"/>
            <a:ext cx="4257944"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want to find a line on to which to project the data</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Distance between point x</a:t>
            </a:r>
            <a:r>
              <a:rPr b="0" baseline="-25000" i="0" lang="en-US" sz="1800" u="none" cap="none" strike="noStrike">
                <a:solidFill>
                  <a:schemeClr val="dk1"/>
                </a:solidFill>
                <a:latin typeface="Arial"/>
                <a:ea typeface="Arial"/>
                <a:cs typeface="Arial"/>
                <a:sym typeface="Arial"/>
              </a:rPr>
              <a:t>i</a:t>
            </a:r>
            <a:r>
              <a:rPr b="0" i="0" lang="en-US" sz="1800" u="none" cap="none" strike="noStrike">
                <a:solidFill>
                  <a:schemeClr val="dk1"/>
                </a:solidFill>
                <a:latin typeface="Arial"/>
                <a:ea typeface="Arial"/>
                <a:cs typeface="Arial"/>
                <a:sym typeface="Arial"/>
              </a:rPr>
              <a:t> and the projected line is minimized… sum of squares is minimized.</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This is called projection error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8"/>
          <p:cNvSpPr txBox="1"/>
          <p:nvPr/>
        </p:nvSpPr>
        <p:spPr>
          <a:xfrm>
            <a:off x="705853" y="371028"/>
            <a:ext cx="950494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2"/>
                </a:solidFill>
                <a:latin typeface="Arial"/>
                <a:ea typeface="Arial"/>
                <a:cs typeface="Arial"/>
                <a:sym typeface="Arial"/>
              </a:rPr>
              <a:t>Principal Component Analysis (PCA) problem formulation</a:t>
            </a:r>
            <a:endParaRPr/>
          </a:p>
        </p:txBody>
      </p:sp>
      <p:grpSp>
        <p:nvGrpSpPr>
          <p:cNvPr id="360" name="Google Shape;360;p28"/>
          <p:cNvGrpSpPr/>
          <p:nvPr/>
        </p:nvGrpSpPr>
        <p:grpSpPr>
          <a:xfrm>
            <a:off x="1906899" y="2398960"/>
            <a:ext cx="4148123" cy="4054678"/>
            <a:chOff x="838200" y="949289"/>
            <a:chExt cx="3158164" cy="2536861"/>
          </a:xfrm>
        </p:grpSpPr>
        <p:cxnSp>
          <p:nvCxnSpPr>
            <p:cNvPr id="361" name="Google Shape;361;p28"/>
            <p:cNvCxnSpPr/>
            <p:nvPr/>
          </p:nvCxnSpPr>
          <p:spPr>
            <a:xfrm rot="10800000">
              <a:off x="2461555" y="1106507"/>
              <a:ext cx="0" cy="2379643"/>
            </a:xfrm>
            <a:prstGeom prst="straightConnector1">
              <a:avLst/>
            </a:prstGeom>
            <a:noFill/>
            <a:ln cap="flat" cmpd="sng" w="19050">
              <a:solidFill>
                <a:srgbClr val="7F7F7F"/>
              </a:solidFill>
              <a:prstDash val="solid"/>
              <a:round/>
              <a:headEnd len="sm" w="sm" type="none"/>
              <a:tailEnd len="med" w="med" type="stealth"/>
            </a:ln>
          </p:spPr>
        </p:cxnSp>
        <p:cxnSp>
          <p:nvCxnSpPr>
            <p:cNvPr id="362" name="Google Shape;362;p28"/>
            <p:cNvCxnSpPr/>
            <p:nvPr/>
          </p:nvCxnSpPr>
          <p:spPr>
            <a:xfrm>
              <a:off x="838200" y="2482621"/>
              <a:ext cx="3158164" cy="0"/>
            </a:xfrm>
            <a:prstGeom prst="straightConnector1">
              <a:avLst/>
            </a:prstGeom>
            <a:noFill/>
            <a:ln cap="flat" cmpd="sng" w="19050">
              <a:solidFill>
                <a:srgbClr val="7F7F7F"/>
              </a:solidFill>
              <a:prstDash val="solid"/>
              <a:round/>
              <a:headEnd len="sm" w="sm" type="none"/>
              <a:tailEnd len="med" w="med" type="stealth"/>
            </a:ln>
          </p:spPr>
        </p:cxnSp>
        <p:sp>
          <p:nvSpPr>
            <p:cNvPr id="363" name="Google Shape;363;p28"/>
            <p:cNvSpPr/>
            <p:nvPr/>
          </p:nvSpPr>
          <p:spPr>
            <a:xfrm rot="2734294">
              <a:off x="2767254" y="2065901"/>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4" name="Google Shape;364;p28"/>
            <p:cNvSpPr/>
            <p:nvPr/>
          </p:nvSpPr>
          <p:spPr>
            <a:xfrm rot="2734294">
              <a:off x="3299261" y="1456807"/>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28"/>
            <p:cNvSpPr/>
            <p:nvPr/>
          </p:nvSpPr>
          <p:spPr>
            <a:xfrm rot="2734294">
              <a:off x="3240230" y="1919263"/>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28"/>
            <p:cNvSpPr/>
            <p:nvPr/>
          </p:nvSpPr>
          <p:spPr>
            <a:xfrm rot="2734294">
              <a:off x="1097360" y="3260276"/>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7" name="Google Shape;367;p28"/>
            <p:cNvSpPr/>
            <p:nvPr/>
          </p:nvSpPr>
          <p:spPr>
            <a:xfrm rot="2734294">
              <a:off x="1686038" y="3129994"/>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8" name="Google Shape;368;p28"/>
            <p:cNvPicPr preferRelativeResize="0"/>
            <p:nvPr/>
          </p:nvPicPr>
          <p:blipFill rotWithShape="1">
            <a:blip r:embed="rId3">
              <a:alphaModFix/>
            </a:blip>
            <a:srcRect b="0" l="0" r="0" t="0"/>
            <a:stretch/>
          </p:blipFill>
          <p:spPr>
            <a:xfrm>
              <a:off x="2550102" y="949289"/>
              <a:ext cx="177093" cy="116586"/>
            </a:xfrm>
            <a:prstGeom prst="rect">
              <a:avLst/>
            </a:prstGeom>
            <a:noFill/>
            <a:ln>
              <a:noFill/>
            </a:ln>
          </p:spPr>
        </p:pic>
        <p:pic>
          <p:nvPicPr>
            <p:cNvPr id="369" name="Google Shape;369;p28"/>
            <p:cNvPicPr preferRelativeResize="0"/>
            <p:nvPr/>
          </p:nvPicPr>
          <p:blipFill rotWithShape="1">
            <a:blip r:embed="rId4">
              <a:alphaModFix/>
            </a:blip>
            <a:srcRect b="0" l="0" r="0" t="0"/>
            <a:stretch/>
          </p:blipFill>
          <p:spPr>
            <a:xfrm>
              <a:off x="3823698" y="2665086"/>
              <a:ext cx="172666" cy="116586"/>
            </a:xfrm>
            <a:prstGeom prst="rect">
              <a:avLst/>
            </a:prstGeom>
            <a:noFill/>
            <a:ln>
              <a:noFill/>
            </a:ln>
          </p:spPr>
        </p:pic>
      </p:grpSp>
      <p:sp>
        <p:nvSpPr>
          <p:cNvPr id="370" name="Google Shape;370;p28"/>
          <p:cNvSpPr txBox="1"/>
          <p:nvPr/>
        </p:nvSpPr>
        <p:spPr>
          <a:xfrm>
            <a:off x="6000974" y="1814379"/>
            <a:ext cx="4497851" cy="158812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2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What are we trying to do? We want to reduce the dimensions from 2D to 1D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71" name="Google Shape;371;p28"/>
          <p:cNvCxnSpPr/>
          <p:nvPr/>
        </p:nvCxnSpPr>
        <p:spPr>
          <a:xfrm rot="10800000">
            <a:off x="2658978" y="3171403"/>
            <a:ext cx="2762621" cy="3212451"/>
          </a:xfrm>
          <a:prstGeom prst="straightConnector1">
            <a:avLst/>
          </a:prstGeom>
          <a:noFill/>
          <a:ln cap="flat" cmpd="sng" w="26425">
            <a:solidFill>
              <a:schemeClr val="accent2"/>
            </a:solidFill>
            <a:prstDash val="dash"/>
            <a:round/>
            <a:headEnd len="sm" w="sm" type="none"/>
            <a:tailEnd len="sm" w="sm" type="none"/>
          </a:ln>
        </p:spPr>
      </p:cxnSp>
      <p:cxnSp>
        <p:nvCxnSpPr>
          <p:cNvPr id="372" name="Google Shape;372;p28"/>
          <p:cNvCxnSpPr>
            <a:stCxn id="364" idx="2"/>
          </p:cNvCxnSpPr>
          <p:nvPr/>
        </p:nvCxnSpPr>
        <p:spPr>
          <a:xfrm flipH="1">
            <a:off x="3875144" y="3437635"/>
            <a:ext cx="1295700" cy="1069200"/>
          </a:xfrm>
          <a:prstGeom prst="straightConnector1">
            <a:avLst/>
          </a:prstGeom>
          <a:noFill/>
          <a:ln cap="flat" cmpd="sng" w="35550">
            <a:solidFill>
              <a:srgbClr val="3DBB44"/>
            </a:solidFill>
            <a:prstDash val="dash"/>
            <a:round/>
            <a:headEnd len="sm" w="sm" type="none"/>
            <a:tailEnd len="sm" w="sm" type="none"/>
          </a:ln>
        </p:spPr>
      </p:cxnSp>
      <p:cxnSp>
        <p:nvCxnSpPr>
          <p:cNvPr id="373" name="Google Shape;373;p28"/>
          <p:cNvCxnSpPr>
            <a:stCxn id="365" idx="2"/>
          </p:cNvCxnSpPr>
          <p:nvPr/>
        </p:nvCxnSpPr>
        <p:spPr>
          <a:xfrm flipH="1">
            <a:off x="4155509" y="4176781"/>
            <a:ext cx="937800" cy="798000"/>
          </a:xfrm>
          <a:prstGeom prst="straightConnector1">
            <a:avLst/>
          </a:prstGeom>
          <a:noFill/>
          <a:ln cap="flat" cmpd="sng" w="35550">
            <a:solidFill>
              <a:srgbClr val="3DBB44"/>
            </a:solidFill>
            <a:prstDash val="dash"/>
            <a:round/>
            <a:headEnd len="sm" w="sm" type="none"/>
            <a:tailEnd len="sm" w="sm" type="none"/>
          </a:ln>
        </p:spPr>
      </p:cxnSp>
      <p:cxnSp>
        <p:nvCxnSpPr>
          <p:cNvPr id="374" name="Google Shape;374;p28"/>
          <p:cNvCxnSpPr/>
          <p:nvPr/>
        </p:nvCxnSpPr>
        <p:spPr>
          <a:xfrm flipH="1">
            <a:off x="3191054" y="5141328"/>
            <a:ext cx="1075808" cy="912567"/>
          </a:xfrm>
          <a:prstGeom prst="straightConnector1">
            <a:avLst/>
          </a:prstGeom>
          <a:noFill/>
          <a:ln cap="flat" cmpd="sng" w="35550">
            <a:solidFill>
              <a:srgbClr val="3DBB44"/>
            </a:solidFill>
            <a:prstDash val="dash"/>
            <a:round/>
            <a:headEnd len="sm" w="sm" type="none"/>
            <a:tailEnd len="sm" w="sm" type="none"/>
          </a:ln>
        </p:spPr>
      </p:cxnSp>
      <p:cxnSp>
        <p:nvCxnSpPr>
          <p:cNvPr id="375" name="Google Shape;375;p28"/>
          <p:cNvCxnSpPr>
            <a:endCxn id="366" idx="2"/>
          </p:cNvCxnSpPr>
          <p:nvPr/>
        </p:nvCxnSpPr>
        <p:spPr>
          <a:xfrm flipH="1">
            <a:off x="2278735" y="4866329"/>
            <a:ext cx="1760400" cy="1453800"/>
          </a:xfrm>
          <a:prstGeom prst="straightConnector1">
            <a:avLst/>
          </a:prstGeom>
          <a:noFill/>
          <a:ln cap="flat" cmpd="sng" w="35550">
            <a:solidFill>
              <a:srgbClr val="3DBB44"/>
            </a:solidFill>
            <a:prstDash val="dash"/>
            <a:round/>
            <a:headEnd len="sm" w="sm" type="none"/>
            <a:tailEnd len="sm" w="sm" type="none"/>
          </a:ln>
        </p:spPr>
      </p:cxnSp>
      <p:cxnSp>
        <p:nvCxnSpPr>
          <p:cNvPr id="376" name="Google Shape;376;p28"/>
          <p:cNvCxnSpPr>
            <a:stCxn id="363" idx="2"/>
          </p:cNvCxnSpPr>
          <p:nvPr/>
        </p:nvCxnSpPr>
        <p:spPr>
          <a:xfrm flipH="1">
            <a:off x="4039174" y="4411153"/>
            <a:ext cx="432900" cy="347400"/>
          </a:xfrm>
          <a:prstGeom prst="straightConnector1">
            <a:avLst/>
          </a:prstGeom>
          <a:noFill/>
          <a:ln cap="flat" cmpd="sng" w="35550">
            <a:solidFill>
              <a:srgbClr val="3DBB44"/>
            </a:solidFill>
            <a:prstDash val="dash"/>
            <a:round/>
            <a:headEnd len="sm" w="sm" type="none"/>
            <a:tailEnd len="sm" w="sm" type="none"/>
          </a:ln>
        </p:spPr>
      </p:cxnSp>
      <p:pic>
        <p:nvPicPr>
          <p:cNvPr id="377" name="Google Shape;377;p28"/>
          <p:cNvPicPr preferRelativeResize="0"/>
          <p:nvPr/>
        </p:nvPicPr>
        <p:blipFill rotWithShape="1">
          <a:blip r:embed="rId5">
            <a:alphaModFix/>
          </a:blip>
          <a:srcRect b="0" l="0" r="0" t="0"/>
          <a:stretch/>
        </p:blipFill>
        <p:spPr>
          <a:xfrm>
            <a:off x="1806609" y="2011916"/>
            <a:ext cx="1384444" cy="405785"/>
          </a:xfrm>
          <a:prstGeom prst="rect">
            <a:avLst/>
          </a:prstGeom>
          <a:noFill/>
          <a:ln>
            <a:noFill/>
          </a:ln>
        </p:spPr>
      </p:pic>
      <p:sp>
        <p:nvSpPr>
          <p:cNvPr id="378" name="Google Shape;378;p28"/>
          <p:cNvSpPr txBox="1"/>
          <p:nvPr/>
        </p:nvSpPr>
        <p:spPr>
          <a:xfrm>
            <a:off x="6055022" y="3101493"/>
            <a:ext cx="4497851"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Consider this new projection, the points have to move a huge distance to get projected onto this line.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Hence, the previous projection is better because it minimizes the error.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grpSp>
        <p:nvGrpSpPr>
          <p:cNvPr id="384" name="Google Shape;384;p29"/>
          <p:cNvGrpSpPr/>
          <p:nvPr/>
        </p:nvGrpSpPr>
        <p:grpSpPr>
          <a:xfrm>
            <a:off x="5867586" y="1493685"/>
            <a:ext cx="3683000" cy="3683000"/>
            <a:chOff x="5275415" y="690798"/>
            <a:chExt cx="3683000" cy="2762250"/>
          </a:xfrm>
        </p:grpSpPr>
        <p:pic>
          <p:nvPicPr>
            <p:cNvPr descr="C:\Users\tlow\Desktop\cs229a\lectures-slides\assets\pca\15.3.jpg" id="385" name="Google Shape;385;p29"/>
            <p:cNvPicPr preferRelativeResize="0"/>
            <p:nvPr/>
          </p:nvPicPr>
          <p:blipFill rotWithShape="1">
            <a:blip r:embed="rId3">
              <a:alphaModFix/>
            </a:blip>
            <a:srcRect b="0" l="0" r="0" t="0"/>
            <a:stretch/>
          </p:blipFill>
          <p:spPr>
            <a:xfrm>
              <a:off x="5275415" y="690798"/>
              <a:ext cx="3683000" cy="2762250"/>
            </a:xfrm>
            <a:prstGeom prst="rect">
              <a:avLst/>
            </a:prstGeom>
            <a:noFill/>
            <a:ln>
              <a:noFill/>
            </a:ln>
          </p:spPr>
        </p:pic>
        <p:pic>
          <p:nvPicPr>
            <p:cNvPr id="386" name="Google Shape;386;p29"/>
            <p:cNvPicPr preferRelativeResize="0"/>
            <p:nvPr/>
          </p:nvPicPr>
          <p:blipFill rotWithShape="1">
            <a:blip r:embed="rId4">
              <a:alphaModFix/>
            </a:blip>
            <a:srcRect b="0" l="0" r="0" t="0"/>
            <a:stretch/>
          </p:blipFill>
          <p:spPr>
            <a:xfrm>
              <a:off x="6172200" y="2932051"/>
              <a:ext cx="222885" cy="150495"/>
            </a:xfrm>
            <a:prstGeom prst="rect">
              <a:avLst/>
            </a:prstGeom>
            <a:noFill/>
            <a:ln>
              <a:noFill/>
            </a:ln>
          </p:spPr>
        </p:pic>
        <p:pic>
          <p:nvPicPr>
            <p:cNvPr id="387" name="Google Shape;387;p29"/>
            <p:cNvPicPr preferRelativeResize="0"/>
            <p:nvPr/>
          </p:nvPicPr>
          <p:blipFill rotWithShape="1">
            <a:blip r:embed="rId5">
              <a:alphaModFix/>
            </a:blip>
            <a:srcRect b="0" l="0" r="0" t="0"/>
            <a:stretch/>
          </p:blipFill>
          <p:spPr>
            <a:xfrm>
              <a:off x="8077200" y="2896219"/>
              <a:ext cx="228600" cy="150495"/>
            </a:xfrm>
            <a:prstGeom prst="rect">
              <a:avLst/>
            </a:prstGeom>
            <a:noFill/>
            <a:ln>
              <a:noFill/>
            </a:ln>
          </p:spPr>
        </p:pic>
        <p:pic>
          <p:nvPicPr>
            <p:cNvPr id="388" name="Google Shape;388;p29"/>
            <p:cNvPicPr preferRelativeResize="0"/>
            <p:nvPr/>
          </p:nvPicPr>
          <p:blipFill rotWithShape="1">
            <a:blip r:embed="rId6">
              <a:alphaModFix/>
            </a:blip>
            <a:srcRect b="0" l="0" r="0" t="0"/>
            <a:stretch/>
          </p:blipFill>
          <p:spPr>
            <a:xfrm>
              <a:off x="5334000" y="1270701"/>
              <a:ext cx="230505" cy="154305"/>
            </a:xfrm>
            <a:prstGeom prst="rect">
              <a:avLst/>
            </a:prstGeom>
            <a:noFill/>
            <a:ln>
              <a:noFill/>
            </a:ln>
          </p:spPr>
        </p:pic>
      </p:grpSp>
      <p:sp>
        <p:nvSpPr>
          <p:cNvPr id="389" name="Google Shape;389;p29"/>
          <p:cNvSpPr txBox="1"/>
          <p:nvPr/>
        </p:nvSpPr>
        <p:spPr>
          <a:xfrm>
            <a:off x="1626780" y="4858584"/>
            <a:ext cx="84582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Reduce from 2-dimension to 1-dimension: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Find a direction a vector onto which to project the data so as to minimize the projection error.</a:t>
            </a:r>
            <a:endParaRPr/>
          </a:p>
        </p:txBody>
      </p:sp>
      <p:sp>
        <p:nvSpPr>
          <p:cNvPr id="390" name="Google Shape;390;p29"/>
          <p:cNvSpPr txBox="1"/>
          <p:nvPr/>
        </p:nvSpPr>
        <p:spPr>
          <a:xfrm>
            <a:off x="1612637" y="6040215"/>
            <a:ext cx="8305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Reduce from n-dimension to k-dimension: Find  vectors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onto which to project the data, so as to minimize the projection error.</a:t>
            </a:r>
            <a:endParaRPr/>
          </a:p>
        </p:txBody>
      </p:sp>
      <p:pic>
        <p:nvPicPr>
          <p:cNvPr id="391" name="Google Shape;391;p29"/>
          <p:cNvPicPr preferRelativeResize="0"/>
          <p:nvPr/>
        </p:nvPicPr>
        <p:blipFill rotWithShape="1">
          <a:blip r:embed="rId7">
            <a:alphaModFix/>
          </a:blip>
          <a:srcRect b="0" l="0" r="0" t="0"/>
          <a:stretch/>
        </p:blipFill>
        <p:spPr>
          <a:xfrm>
            <a:off x="12831070" y="5127655"/>
            <a:ext cx="116205" cy="238760"/>
          </a:xfrm>
          <a:prstGeom prst="rect">
            <a:avLst/>
          </a:prstGeom>
          <a:noFill/>
          <a:ln>
            <a:noFill/>
          </a:ln>
        </p:spPr>
      </p:pic>
      <p:pic>
        <p:nvPicPr>
          <p:cNvPr id="392" name="Google Shape;392;p29"/>
          <p:cNvPicPr preferRelativeResize="0"/>
          <p:nvPr/>
        </p:nvPicPr>
        <p:blipFill rotWithShape="1">
          <a:blip r:embed="rId8">
            <a:alphaModFix/>
          </a:blip>
          <a:srcRect b="0" l="0" r="0" t="0"/>
          <a:stretch/>
        </p:blipFill>
        <p:spPr>
          <a:xfrm>
            <a:off x="8127175" y="6040215"/>
            <a:ext cx="1897380" cy="370840"/>
          </a:xfrm>
          <a:prstGeom prst="rect">
            <a:avLst/>
          </a:prstGeom>
          <a:noFill/>
          <a:ln>
            <a:noFill/>
          </a:ln>
        </p:spPr>
      </p:pic>
      <p:pic>
        <p:nvPicPr>
          <p:cNvPr id="393" name="Google Shape;393;p29"/>
          <p:cNvPicPr preferRelativeResize="0"/>
          <p:nvPr/>
        </p:nvPicPr>
        <p:blipFill rotWithShape="1">
          <a:blip r:embed="rId9">
            <a:alphaModFix/>
          </a:blip>
          <a:srcRect b="0" l="0" r="0" t="0"/>
          <a:stretch/>
        </p:blipFill>
        <p:spPr>
          <a:xfrm>
            <a:off x="4094108" y="5578628"/>
            <a:ext cx="1215722" cy="381047"/>
          </a:xfrm>
          <a:prstGeom prst="rect">
            <a:avLst/>
          </a:prstGeom>
          <a:noFill/>
          <a:ln>
            <a:noFill/>
          </a:ln>
        </p:spPr>
      </p:pic>
      <p:pic>
        <p:nvPicPr>
          <p:cNvPr id="394" name="Google Shape;394;p29"/>
          <p:cNvPicPr preferRelativeResize="0"/>
          <p:nvPr/>
        </p:nvPicPr>
        <p:blipFill rotWithShape="1">
          <a:blip r:embed="rId10">
            <a:alphaModFix/>
          </a:blip>
          <a:srcRect b="0" l="0" r="0" t="0"/>
          <a:stretch/>
        </p:blipFill>
        <p:spPr>
          <a:xfrm>
            <a:off x="9451773" y="1684726"/>
            <a:ext cx="1057275" cy="241300"/>
          </a:xfrm>
          <a:prstGeom prst="rect">
            <a:avLst/>
          </a:prstGeom>
          <a:noFill/>
          <a:ln>
            <a:noFill/>
          </a:ln>
        </p:spPr>
      </p:pic>
      <p:pic>
        <p:nvPicPr>
          <p:cNvPr id="395" name="Google Shape;395;p29"/>
          <p:cNvPicPr preferRelativeResize="0"/>
          <p:nvPr/>
        </p:nvPicPr>
        <p:blipFill rotWithShape="1">
          <a:blip r:embed="rId11">
            <a:alphaModFix/>
          </a:blip>
          <a:srcRect b="0" l="0" r="0" t="0"/>
          <a:stretch/>
        </p:blipFill>
        <p:spPr>
          <a:xfrm>
            <a:off x="9850521" y="2087371"/>
            <a:ext cx="676275" cy="231140"/>
          </a:xfrm>
          <a:prstGeom prst="rect">
            <a:avLst/>
          </a:prstGeom>
          <a:noFill/>
          <a:ln>
            <a:noFill/>
          </a:ln>
        </p:spPr>
      </p:pic>
      <p:grpSp>
        <p:nvGrpSpPr>
          <p:cNvPr id="396" name="Google Shape;396;p29"/>
          <p:cNvGrpSpPr/>
          <p:nvPr/>
        </p:nvGrpSpPr>
        <p:grpSpPr>
          <a:xfrm>
            <a:off x="2055349" y="2169753"/>
            <a:ext cx="2869781" cy="2411065"/>
            <a:chOff x="838200" y="949289"/>
            <a:chExt cx="3158164" cy="2536861"/>
          </a:xfrm>
        </p:grpSpPr>
        <p:cxnSp>
          <p:nvCxnSpPr>
            <p:cNvPr id="397" name="Google Shape;397;p29"/>
            <p:cNvCxnSpPr/>
            <p:nvPr/>
          </p:nvCxnSpPr>
          <p:spPr>
            <a:xfrm rot="10800000">
              <a:off x="2461555" y="1106507"/>
              <a:ext cx="0" cy="2379643"/>
            </a:xfrm>
            <a:prstGeom prst="straightConnector1">
              <a:avLst/>
            </a:prstGeom>
            <a:noFill/>
            <a:ln cap="flat" cmpd="sng" w="19050">
              <a:solidFill>
                <a:srgbClr val="7F7F7F"/>
              </a:solidFill>
              <a:prstDash val="solid"/>
              <a:round/>
              <a:headEnd len="sm" w="sm" type="none"/>
              <a:tailEnd len="med" w="med" type="stealth"/>
            </a:ln>
          </p:spPr>
        </p:cxnSp>
        <p:cxnSp>
          <p:nvCxnSpPr>
            <p:cNvPr id="398" name="Google Shape;398;p29"/>
            <p:cNvCxnSpPr/>
            <p:nvPr/>
          </p:nvCxnSpPr>
          <p:spPr>
            <a:xfrm>
              <a:off x="838200" y="2482621"/>
              <a:ext cx="3158164" cy="0"/>
            </a:xfrm>
            <a:prstGeom prst="straightConnector1">
              <a:avLst/>
            </a:prstGeom>
            <a:noFill/>
            <a:ln cap="flat" cmpd="sng" w="19050">
              <a:solidFill>
                <a:srgbClr val="7F7F7F"/>
              </a:solidFill>
              <a:prstDash val="solid"/>
              <a:round/>
              <a:headEnd len="sm" w="sm" type="none"/>
              <a:tailEnd len="med" w="med" type="stealth"/>
            </a:ln>
          </p:spPr>
        </p:cxnSp>
        <p:sp>
          <p:nvSpPr>
            <p:cNvPr id="399" name="Google Shape;399;p29"/>
            <p:cNvSpPr/>
            <p:nvPr/>
          </p:nvSpPr>
          <p:spPr>
            <a:xfrm rot="2734294">
              <a:off x="2767254" y="2065901"/>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 name="Google Shape;400;p29"/>
            <p:cNvSpPr/>
            <p:nvPr/>
          </p:nvSpPr>
          <p:spPr>
            <a:xfrm rot="2734294">
              <a:off x="3299261" y="1456807"/>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 name="Google Shape;401;p29"/>
            <p:cNvSpPr/>
            <p:nvPr/>
          </p:nvSpPr>
          <p:spPr>
            <a:xfrm rot="2734294">
              <a:off x="3240230" y="1919263"/>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2" name="Google Shape;402;p29"/>
            <p:cNvSpPr/>
            <p:nvPr/>
          </p:nvSpPr>
          <p:spPr>
            <a:xfrm rot="2734294">
              <a:off x="1097360" y="3260276"/>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3" name="Google Shape;403;p29"/>
            <p:cNvSpPr/>
            <p:nvPr/>
          </p:nvSpPr>
          <p:spPr>
            <a:xfrm rot="2734294">
              <a:off x="1686038" y="3129994"/>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4" name="Google Shape;404;p29"/>
            <p:cNvPicPr preferRelativeResize="0"/>
            <p:nvPr/>
          </p:nvPicPr>
          <p:blipFill rotWithShape="1">
            <a:blip r:embed="rId12">
              <a:alphaModFix/>
            </a:blip>
            <a:srcRect b="0" l="0" r="0" t="0"/>
            <a:stretch/>
          </p:blipFill>
          <p:spPr>
            <a:xfrm>
              <a:off x="2550102" y="949289"/>
              <a:ext cx="177093" cy="116586"/>
            </a:xfrm>
            <a:prstGeom prst="rect">
              <a:avLst/>
            </a:prstGeom>
            <a:noFill/>
            <a:ln>
              <a:noFill/>
            </a:ln>
          </p:spPr>
        </p:pic>
        <p:pic>
          <p:nvPicPr>
            <p:cNvPr id="405" name="Google Shape;405;p29"/>
            <p:cNvPicPr preferRelativeResize="0"/>
            <p:nvPr/>
          </p:nvPicPr>
          <p:blipFill rotWithShape="1">
            <a:blip r:embed="rId13">
              <a:alphaModFix/>
            </a:blip>
            <a:srcRect b="0" l="0" r="0" t="0"/>
            <a:stretch/>
          </p:blipFill>
          <p:spPr>
            <a:xfrm>
              <a:off x="3823698" y="2665086"/>
              <a:ext cx="172666" cy="116586"/>
            </a:xfrm>
            <a:prstGeom prst="rect">
              <a:avLst/>
            </a:prstGeom>
            <a:noFill/>
            <a:ln>
              <a:noFill/>
            </a:ln>
          </p:spPr>
        </p:pic>
      </p:grpSp>
      <p:sp>
        <p:nvSpPr>
          <p:cNvPr id="406" name="Google Shape;406;p29"/>
          <p:cNvSpPr txBox="1"/>
          <p:nvPr/>
        </p:nvSpPr>
        <p:spPr>
          <a:xfrm>
            <a:off x="866274" y="348013"/>
            <a:ext cx="8962041" cy="1870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Principal Component Analysis (PCA) problem formulation </a:t>
            </a:r>
            <a:endParaRPr/>
          </a:p>
        </p:txBody>
      </p:sp>
      <p:cxnSp>
        <p:nvCxnSpPr>
          <p:cNvPr id="407" name="Google Shape;407;p29"/>
          <p:cNvCxnSpPr/>
          <p:nvPr/>
        </p:nvCxnSpPr>
        <p:spPr>
          <a:xfrm flipH="1" rot="10800000">
            <a:off x="2256887" y="2169752"/>
            <a:ext cx="2894182" cy="2465154"/>
          </a:xfrm>
          <a:prstGeom prst="straightConnector1">
            <a:avLst/>
          </a:prstGeom>
          <a:noFill/>
          <a:ln cap="flat" cmpd="sng" w="26425">
            <a:solidFill>
              <a:schemeClr val="accent2"/>
            </a:solidFill>
            <a:prstDash val="dash"/>
            <a:round/>
            <a:headEnd len="sm" w="sm" type="none"/>
            <a:tailEnd len="sm" w="sm" type="none"/>
          </a:ln>
        </p:spPr>
      </p:cxnSp>
      <p:pic>
        <p:nvPicPr>
          <p:cNvPr id="408" name="Google Shape;408;p29"/>
          <p:cNvPicPr preferRelativeResize="0"/>
          <p:nvPr/>
        </p:nvPicPr>
        <p:blipFill rotWithShape="1">
          <a:blip r:embed="rId9">
            <a:alphaModFix/>
          </a:blip>
          <a:srcRect b="0" l="0" r="53455" t="0"/>
          <a:stretch/>
        </p:blipFill>
        <p:spPr>
          <a:xfrm>
            <a:off x="5244294" y="1727651"/>
            <a:ext cx="565852" cy="381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3"/>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What is Data Visualization?</a:t>
            </a:r>
            <a:endParaRPr/>
          </a:p>
        </p:txBody>
      </p:sp>
      <p:sp>
        <p:nvSpPr>
          <p:cNvPr id="108" name="Google Shape;108;p3"/>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Visual representation of data</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For the purpose of exploration, discovery, and insight</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p:txBody>
      </p:sp>
      <p:pic>
        <p:nvPicPr>
          <p:cNvPr id="109" name="Google Shape;109;p3"/>
          <p:cNvPicPr preferRelativeResize="0"/>
          <p:nvPr/>
        </p:nvPicPr>
        <p:blipFill rotWithShape="1">
          <a:blip r:embed="rId3">
            <a:alphaModFix/>
          </a:blip>
          <a:srcRect b="0" l="0" r="0" t="0"/>
          <a:stretch/>
        </p:blipFill>
        <p:spPr>
          <a:xfrm>
            <a:off x="2833393" y="2914650"/>
            <a:ext cx="6525213" cy="3409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30"/>
          <p:cNvPicPr preferRelativeResize="0"/>
          <p:nvPr/>
        </p:nvPicPr>
        <p:blipFill rotWithShape="1">
          <a:blip r:embed="rId3">
            <a:alphaModFix/>
          </a:blip>
          <a:srcRect b="0" l="0" r="0" t="0"/>
          <a:stretch/>
        </p:blipFill>
        <p:spPr>
          <a:xfrm>
            <a:off x="12831070" y="5127655"/>
            <a:ext cx="116205" cy="238760"/>
          </a:xfrm>
          <a:prstGeom prst="rect">
            <a:avLst/>
          </a:prstGeom>
          <a:noFill/>
          <a:ln>
            <a:noFill/>
          </a:ln>
        </p:spPr>
      </p:pic>
      <p:grpSp>
        <p:nvGrpSpPr>
          <p:cNvPr id="415" name="Google Shape;415;p30"/>
          <p:cNvGrpSpPr/>
          <p:nvPr/>
        </p:nvGrpSpPr>
        <p:grpSpPr>
          <a:xfrm>
            <a:off x="2055349" y="2169753"/>
            <a:ext cx="2869781" cy="2411065"/>
            <a:chOff x="838200" y="949289"/>
            <a:chExt cx="3158164" cy="2536861"/>
          </a:xfrm>
        </p:grpSpPr>
        <p:cxnSp>
          <p:nvCxnSpPr>
            <p:cNvPr id="416" name="Google Shape;416;p30"/>
            <p:cNvCxnSpPr/>
            <p:nvPr/>
          </p:nvCxnSpPr>
          <p:spPr>
            <a:xfrm rot="10800000">
              <a:off x="2461555" y="1106507"/>
              <a:ext cx="0" cy="2379643"/>
            </a:xfrm>
            <a:prstGeom prst="straightConnector1">
              <a:avLst/>
            </a:prstGeom>
            <a:noFill/>
            <a:ln cap="flat" cmpd="sng" w="19050">
              <a:solidFill>
                <a:srgbClr val="7F7F7F"/>
              </a:solidFill>
              <a:prstDash val="solid"/>
              <a:round/>
              <a:headEnd len="sm" w="sm" type="none"/>
              <a:tailEnd len="med" w="med" type="stealth"/>
            </a:ln>
          </p:spPr>
        </p:cxnSp>
        <p:cxnSp>
          <p:nvCxnSpPr>
            <p:cNvPr id="417" name="Google Shape;417;p30"/>
            <p:cNvCxnSpPr/>
            <p:nvPr/>
          </p:nvCxnSpPr>
          <p:spPr>
            <a:xfrm>
              <a:off x="838200" y="2482621"/>
              <a:ext cx="3158164" cy="0"/>
            </a:xfrm>
            <a:prstGeom prst="straightConnector1">
              <a:avLst/>
            </a:prstGeom>
            <a:noFill/>
            <a:ln cap="flat" cmpd="sng" w="19050">
              <a:solidFill>
                <a:srgbClr val="7F7F7F"/>
              </a:solidFill>
              <a:prstDash val="solid"/>
              <a:round/>
              <a:headEnd len="sm" w="sm" type="none"/>
              <a:tailEnd len="med" w="med" type="stealth"/>
            </a:ln>
          </p:spPr>
        </p:cxnSp>
        <p:sp>
          <p:nvSpPr>
            <p:cNvPr id="418" name="Google Shape;418;p30"/>
            <p:cNvSpPr/>
            <p:nvPr/>
          </p:nvSpPr>
          <p:spPr>
            <a:xfrm rot="2734294">
              <a:off x="2767254" y="2065901"/>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9" name="Google Shape;419;p30"/>
            <p:cNvSpPr/>
            <p:nvPr/>
          </p:nvSpPr>
          <p:spPr>
            <a:xfrm rot="2734294">
              <a:off x="3299261" y="1456807"/>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0" name="Google Shape;420;p30"/>
            <p:cNvSpPr/>
            <p:nvPr/>
          </p:nvSpPr>
          <p:spPr>
            <a:xfrm rot="2734294">
              <a:off x="3240230" y="1919263"/>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1" name="Google Shape;421;p30"/>
            <p:cNvSpPr/>
            <p:nvPr/>
          </p:nvSpPr>
          <p:spPr>
            <a:xfrm rot="2734294">
              <a:off x="1097360" y="3260276"/>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2" name="Google Shape;422;p30"/>
            <p:cNvSpPr/>
            <p:nvPr/>
          </p:nvSpPr>
          <p:spPr>
            <a:xfrm rot="2734294">
              <a:off x="1686038" y="3129994"/>
              <a:ext cx="167460" cy="167460"/>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3" name="Google Shape;423;p30"/>
            <p:cNvPicPr preferRelativeResize="0"/>
            <p:nvPr/>
          </p:nvPicPr>
          <p:blipFill rotWithShape="1">
            <a:blip r:embed="rId4">
              <a:alphaModFix/>
            </a:blip>
            <a:srcRect b="0" l="0" r="0" t="0"/>
            <a:stretch/>
          </p:blipFill>
          <p:spPr>
            <a:xfrm>
              <a:off x="2550102" y="949289"/>
              <a:ext cx="177093" cy="116586"/>
            </a:xfrm>
            <a:prstGeom prst="rect">
              <a:avLst/>
            </a:prstGeom>
            <a:noFill/>
            <a:ln>
              <a:noFill/>
            </a:ln>
          </p:spPr>
        </p:pic>
        <p:pic>
          <p:nvPicPr>
            <p:cNvPr id="424" name="Google Shape;424;p30"/>
            <p:cNvPicPr preferRelativeResize="0"/>
            <p:nvPr/>
          </p:nvPicPr>
          <p:blipFill rotWithShape="1">
            <a:blip r:embed="rId5">
              <a:alphaModFix/>
            </a:blip>
            <a:srcRect b="0" l="0" r="0" t="0"/>
            <a:stretch/>
          </p:blipFill>
          <p:spPr>
            <a:xfrm>
              <a:off x="3823698" y="2665086"/>
              <a:ext cx="172666" cy="116586"/>
            </a:xfrm>
            <a:prstGeom prst="rect">
              <a:avLst/>
            </a:prstGeom>
            <a:noFill/>
            <a:ln>
              <a:noFill/>
            </a:ln>
          </p:spPr>
        </p:pic>
      </p:grpSp>
      <p:sp>
        <p:nvSpPr>
          <p:cNvPr id="425" name="Google Shape;425;p30"/>
          <p:cNvSpPr txBox="1"/>
          <p:nvPr/>
        </p:nvSpPr>
        <p:spPr>
          <a:xfrm>
            <a:off x="625642" y="348013"/>
            <a:ext cx="9202673" cy="1870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Principal Component Analysis (PCA) problem formulation </a:t>
            </a:r>
            <a:endParaRPr/>
          </a:p>
        </p:txBody>
      </p:sp>
      <p:cxnSp>
        <p:nvCxnSpPr>
          <p:cNvPr id="426" name="Google Shape;426;p30"/>
          <p:cNvCxnSpPr/>
          <p:nvPr/>
        </p:nvCxnSpPr>
        <p:spPr>
          <a:xfrm flipH="1" rot="10800000">
            <a:off x="2256887" y="2169752"/>
            <a:ext cx="2894182" cy="2465154"/>
          </a:xfrm>
          <a:prstGeom prst="straightConnector1">
            <a:avLst/>
          </a:prstGeom>
          <a:noFill/>
          <a:ln cap="flat" cmpd="sng" w="26425">
            <a:solidFill>
              <a:schemeClr val="accent2"/>
            </a:solidFill>
            <a:prstDash val="dash"/>
            <a:round/>
            <a:headEnd len="sm" w="sm" type="none"/>
            <a:tailEnd len="sm" w="sm" type="none"/>
          </a:ln>
        </p:spPr>
      </p:cxnSp>
      <p:pic>
        <p:nvPicPr>
          <p:cNvPr id="427" name="Google Shape;427;p30"/>
          <p:cNvPicPr preferRelativeResize="0"/>
          <p:nvPr/>
        </p:nvPicPr>
        <p:blipFill rotWithShape="1">
          <a:blip r:embed="rId6">
            <a:alphaModFix/>
          </a:blip>
          <a:srcRect b="0" l="0" r="53455" t="0"/>
          <a:stretch/>
        </p:blipFill>
        <p:spPr>
          <a:xfrm>
            <a:off x="5244294" y="1727651"/>
            <a:ext cx="565852" cy="381047"/>
          </a:xfrm>
          <a:prstGeom prst="rect">
            <a:avLst/>
          </a:prstGeom>
          <a:noFill/>
          <a:ln>
            <a:noFill/>
          </a:ln>
        </p:spPr>
      </p:pic>
      <p:cxnSp>
        <p:nvCxnSpPr>
          <p:cNvPr id="428" name="Google Shape;428;p30"/>
          <p:cNvCxnSpPr/>
          <p:nvPr/>
        </p:nvCxnSpPr>
        <p:spPr>
          <a:xfrm flipH="1" rot="10800000">
            <a:off x="2154463" y="6166568"/>
            <a:ext cx="3241207" cy="1"/>
          </a:xfrm>
          <a:prstGeom prst="straightConnector1">
            <a:avLst/>
          </a:prstGeom>
          <a:noFill/>
          <a:ln cap="flat" cmpd="sng" w="26425">
            <a:solidFill>
              <a:schemeClr val="accent2"/>
            </a:solidFill>
            <a:prstDash val="dash"/>
            <a:round/>
            <a:headEnd len="sm" w="sm" type="none"/>
            <a:tailEnd len="sm" w="sm" type="none"/>
          </a:ln>
        </p:spPr>
      </p:cxnSp>
      <p:sp>
        <p:nvSpPr>
          <p:cNvPr id="429" name="Google Shape;429;p30"/>
          <p:cNvSpPr/>
          <p:nvPr/>
        </p:nvSpPr>
        <p:spPr>
          <a:xfrm rot="2734294">
            <a:off x="2790308" y="6098638"/>
            <a:ext cx="159156" cy="152169"/>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0" name="Google Shape;430;p30"/>
          <p:cNvSpPr/>
          <p:nvPr/>
        </p:nvSpPr>
        <p:spPr>
          <a:xfrm rot="2734294">
            <a:off x="2246218" y="6087142"/>
            <a:ext cx="159156" cy="152169"/>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1" name="Google Shape;431;p30"/>
          <p:cNvSpPr/>
          <p:nvPr/>
        </p:nvSpPr>
        <p:spPr>
          <a:xfrm rot="2734294">
            <a:off x="3782593" y="6087142"/>
            <a:ext cx="159156" cy="152169"/>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2" name="Google Shape;432;p30"/>
          <p:cNvSpPr/>
          <p:nvPr/>
        </p:nvSpPr>
        <p:spPr>
          <a:xfrm rot="2734294">
            <a:off x="4385663" y="6096133"/>
            <a:ext cx="159156" cy="152169"/>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3" name="Google Shape;433;p30"/>
          <p:cNvSpPr/>
          <p:nvPr/>
        </p:nvSpPr>
        <p:spPr>
          <a:xfrm rot="2734294">
            <a:off x="4160328" y="6096133"/>
            <a:ext cx="159156" cy="152169"/>
          </a:xfrm>
          <a:prstGeom prst="plus">
            <a:avLst>
              <a:gd fmla="val 46579" name="adj"/>
            </a:avLst>
          </a:prstGeom>
          <a:solidFill>
            <a:schemeClr val="dk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4" name="Google Shape;434;p30"/>
          <p:cNvPicPr preferRelativeResize="0"/>
          <p:nvPr/>
        </p:nvPicPr>
        <p:blipFill rotWithShape="1">
          <a:blip r:embed="rId7">
            <a:alphaModFix/>
          </a:blip>
          <a:srcRect b="0" l="0" r="0" t="0"/>
          <a:stretch/>
        </p:blipFill>
        <p:spPr>
          <a:xfrm>
            <a:off x="4232292" y="5033277"/>
            <a:ext cx="1529175" cy="484239"/>
          </a:xfrm>
          <a:prstGeom prst="rect">
            <a:avLst/>
          </a:prstGeom>
          <a:noFill/>
          <a:ln>
            <a:noFill/>
          </a:ln>
        </p:spPr>
      </p:pic>
      <p:pic>
        <p:nvPicPr>
          <p:cNvPr id="435" name="Google Shape;435;p30"/>
          <p:cNvPicPr preferRelativeResize="0"/>
          <p:nvPr/>
        </p:nvPicPr>
        <p:blipFill rotWithShape="1">
          <a:blip r:embed="rId8">
            <a:alphaModFix/>
          </a:blip>
          <a:srcRect b="0" l="0" r="0" t="0"/>
          <a:stretch/>
        </p:blipFill>
        <p:spPr>
          <a:xfrm>
            <a:off x="1684471" y="5053764"/>
            <a:ext cx="1707580" cy="484239"/>
          </a:xfrm>
          <a:prstGeom prst="rect">
            <a:avLst/>
          </a:prstGeom>
          <a:noFill/>
          <a:ln>
            <a:noFill/>
          </a:ln>
        </p:spPr>
      </p:pic>
      <p:cxnSp>
        <p:nvCxnSpPr>
          <p:cNvPr id="436" name="Google Shape;436;p30"/>
          <p:cNvCxnSpPr/>
          <p:nvPr/>
        </p:nvCxnSpPr>
        <p:spPr>
          <a:xfrm>
            <a:off x="3428045" y="5545451"/>
            <a:ext cx="544167" cy="0"/>
          </a:xfrm>
          <a:prstGeom prst="straightConnector1">
            <a:avLst/>
          </a:prstGeom>
          <a:noFill/>
          <a:ln cap="flat" cmpd="sng" w="26425">
            <a:solidFill>
              <a:schemeClr val="accent1"/>
            </a:solidFill>
            <a:prstDash val="solid"/>
            <a:round/>
            <a:headEnd len="sm" w="sm" type="none"/>
            <a:tailEnd len="med" w="med" type="stealth"/>
          </a:ln>
        </p:spPr>
      </p:cxnSp>
      <p:sp>
        <p:nvSpPr>
          <p:cNvPr id="437" name="Google Shape;437;p30"/>
          <p:cNvSpPr txBox="1"/>
          <p:nvPr/>
        </p:nvSpPr>
        <p:spPr>
          <a:xfrm>
            <a:off x="5523356" y="5930214"/>
            <a:ext cx="325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31"/>
          <p:cNvSpPr txBox="1"/>
          <p:nvPr>
            <p:ph type="title"/>
          </p:nvPr>
        </p:nvSpPr>
        <p:spPr>
          <a:xfrm>
            <a:off x="609600" y="260387"/>
            <a:ext cx="96012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Principal Component Analysis</a:t>
            </a:r>
            <a:endParaRPr/>
          </a:p>
        </p:txBody>
      </p:sp>
      <p:sp>
        <p:nvSpPr>
          <p:cNvPr id="444" name="Google Shape;444;p31"/>
          <p:cNvSpPr txBox="1"/>
          <p:nvPr>
            <p:ph idx="1" type="body"/>
          </p:nvPr>
        </p:nvSpPr>
        <p:spPr>
          <a:xfrm>
            <a:off x="609600" y="1673352"/>
            <a:ext cx="5384800" cy="4718304"/>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1887"/>
              <a:buChar char="•"/>
            </a:pPr>
            <a:r>
              <a:rPr lang="en-US" sz="2220"/>
              <a:t>So what are principal components then? </a:t>
            </a:r>
            <a:endParaRPr/>
          </a:p>
          <a:p>
            <a:pPr indent="-182879" lvl="1" marL="457200" rtl="0" algn="l">
              <a:lnSpc>
                <a:spcPct val="80000"/>
              </a:lnSpc>
              <a:spcBef>
                <a:spcPts val="370"/>
              </a:spcBef>
              <a:spcAft>
                <a:spcPts val="0"/>
              </a:spcAft>
              <a:buSzPts val="1573"/>
              <a:buChar char="•"/>
            </a:pPr>
            <a:r>
              <a:rPr lang="en-US" sz="1850"/>
              <a:t>Underlying structure in the data. </a:t>
            </a:r>
            <a:endParaRPr/>
          </a:p>
          <a:p>
            <a:pPr indent="-182879" lvl="1" marL="457200" rtl="0" algn="l">
              <a:lnSpc>
                <a:spcPct val="80000"/>
              </a:lnSpc>
              <a:spcBef>
                <a:spcPts val="370"/>
              </a:spcBef>
              <a:spcAft>
                <a:spcPts val="0"/>
              </a:spcAft>
              <a:buSzPts val="1573"/>
              <a:buChar char="•"/>
            </a:pPr>
            <a:r>
              <a:rPr lang="en-US" sz="1850"/>
              <a:t>They are the directions where there is the most variance, the directions where the data is most spread out.</a:t>
            </a:r>
            <a:endParaRPr/>
          </a:p>
          <a:p>
            <a:pPr indent="-63055" lvl="0" marL="182880" rtl="0" algn="l">
              <a:lnSpc>
                <a:spcPct val="80000"/>
              </a:lnSpc>
              <a:spcBef>
                <a:spcPts val="444"/>
              </a:spcBef>
              <a:spcAft>
                <a:spcPts val="0"/>
              </a:spcAft>
              <a:buSzPts val="1887"/>
              <a:buNone/>
            </a:pPr>
            <a:r>
              <a:t/>
            </a:r>
            <a:endParaRPr sz="2220"/>
          </a:p>
          <a:p>
            <a:pPr indent="-182880" lvl="0" marL="182880" rtl="0" algn="l">
              <a:lnSpc>
                <a:spcPct val="80000"/>
              </a:lnSpc>
              <a:spcBef>
                <a:spcPts val="444"/>
              </a:spcBef>
              <a:spcAft>
                <a:spcPts val="0"/>
              </a:spcAft>
              <a:buSzPts val="1887"/>
              <a:buChar char="•"/>
            </a:pPr>
            <a:r>
              <a:rPr lang="en-US" sz="2220"/>
              <a:t>All principal components (PCs) start at the origin of the ordinate axes.</a:t>
            </a:r>
            <a:endParaRPr/>
          </a:p>
          <a:p>
            <a:pPr indent="-63055" lvl="0" marL="182880" rtl="0" algn="l">
              <a:lnSpc>
                <a:spcPct val="80000"/>
              </a:lnSpc>
              <a:spcBef>
                <a:spcPts val="444"/>
              </a:spcBef>
              <a:spcAft>
                <a:spcPts val="0"/>
              </a:spcAft>
              <a:buSzPts val="1887"/>
              <a:buNone/>
            </a:pPr>
            <a:r>
              <a:t/>
            </a:r>
            <a:endParaRPr sz="2220"/>
          </a:p>
          <a:p>
            <a:pPr indent="-182880" lvl="0" marL="182880" rtl="0" algn="l">
              <a:lnSpc>
                <a:spcPct val="80000"/>
              </a:lnSpc>
              <a:spcBef>
                <a:spcPts val="444"/>
              </a:spcBef>
              <a:spcAft>
                <a:spcPts val="0"/>
              </a:spcAft>
              <a:buSzPts val="1887"/>
              <a:buChar char="•"/>
            </a:pPr>
            <a:r>
              <a:rPr lang="en-US" sz="2220"/>
              <a:t>First PC is direction of maximum variance from origin</a:t>
            </a:r>
            <a:endParaRPr/>
          </a:p>
          <a:p>
            <a:pPr indent="-63055" lvl="0" marL="182880" rtl="0" algn="l">
              <a:lnSpc>
                <a:spcPct val="80000"/>
              </a:lnSpc>
              <a:spcBef>
                <a:spcPts val="444"/>
              </a:spcBef>
              <a:spcAft>
                <a:spcPts val="0"/>
              </a:spcAft>
              <a:buSzPts val="1887"/>
              <a:buNone/>
            </a:pPr>
            <a:r>
              <a:t/>
            </a:r>
            <a:endParaRPr sz="2220"/>
          </a:p>
          <a:p>
            <a:pPr indent="-182880" lvl="0" marL="182880" rtl="0" algn="l">
              <a:lnSpc>
                <a:spcPct val="80000"/>
              </a:lnSpc>
              <a:spcBef>
                <a:spcPts val="444"/>
              </a:spcBef>
              <a:spcAft>
                <a:spcPts val="0"/>
              </a:spcAft>
              <a:buSzPts val="1887"/>
              <a:buChar char="•"/>
            </a:pPr>
            <a:r>
              <a:rPr lang="en-US" sz="2220"/>
              <a:t>Subsequent PCs are orthogonal to 1st PC and describe maximum residual variance</a:t>
            </a:r>
            <a:endParaRPr/>
          </a:p>
        </p:txBody>
      </p:sp>
      <p:sp>
        <p:nvSpPr>
          <p:cNvPr id="445" name="Google Shape;445;p31"/>
          <p:cNvSpPr/>
          <p:nvPr/>
        </p:nvSpPr>
        <p:spPr>
          <a:xfrm>
            <a:off x="7103194" y="1351375"/>
            <a:ext cx="2657475" cy="208915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446" name="Google Shape;446;p31"/>
          <p:cNvCxnSpPr/>
          <p:nvPr/>
        </p:nvCxnSpPr>
        <p:spPr>
          <a:xfrm>
            <a:off x="7103194" y="1351376"/>
            <a:ext cx="2657475" cy="1587"/>
          </a:xfrm>
          <a:prstGeom prst="straightConnector1">
            <a:avLst/>
          </a:prstGeom>
          <a:noFill/>
          <a:ln cap="flat" cmpd="sng" w="9525">
            <a:solidFill>
              <a:srgbClr val="000000"/>
            </a:solidFill>
            <a:prstDash val="solid"/>
            <a:round/>
            <a:headEnd len="med" w="med" type="none"/>
            <a:tailEnd len="med" w="med" type="none"/>
          </a:ln>
        </p:spPr>
      </p:cxnSp>
      <p:sp>
        <p:nvSpPr>
          <p:cNvPr id="447" name="Google Shape;447;p31"/>
          <p:cNvSpPr/>
          <p:nvPr/>
        </p:nvSpPr>
        <p:spPr>
          <a:xfrm>
            <a:off x="7103194" y="1351375"/>
            <a:ext cx="2657475" cy="2089150"/>
          </a:xfrm>
          <a:custGeom>
            <a:rect b="b" l="l" r="r" t="t"/>
            <a:pathLst>
              <a:path extrusionOk="0" h="342" w="434">
                <a:moveTo>
                  <a:pt x="0" y="342"/>
                </a:moveTo>
                <a:lnTo>
                  <a:pt x="434" y="342"/>
                </a:lnTo>
                <a:lnTo>
                  <a:pt x="434"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448" name="Google Shape;448;p31"/>
          <p:cNvCxnSpPr/>
          <p:nvPr/>
        </p:nvCxnSpPr>
        <p:spPr>
          <a:xfrm flipH="1" rot="10800000">
            <a:off x="7103194" y="1351375"/>
            <a:ext cx="1587" cy="2089150"/>
          </a:xfrm>
          <a:prstGeom prst="straightConnector1">
            <a:avLst/>
          </a:prstGeom>
          <a:noFill/>
          <a:ln cap="flat" cmpd="sng" w="9525">
            <a:solidFill>
              <a:srgbClr val="000000"/>
            </a:solidFill>
            <a:prstDash val="solid"/>
            <a:round/>
            <a:headEnd len="med" w="med" type="none"/>
            <a:tailEnd len="med" w="med" type="none"/>
          </a:ln>
        </p:spPr>
      </p:cxnSp>
      <p:cxnSp>
        <p:nvCxnSpPr>
          <p:cNvPr id="449" name="Google Shape;449;p31"/>
          <p:cNvCxnSpPr/>
          <p:nvPr/>
        </p:nvCxnSpPr>
        <p:spPr>
          <a:xfrm>
            <a:off x="7103194" y="3440526"/>
            <a:ext cx="2657475" cy="1587"/>
          </a:xfrm>
          <a:prstGeom prst="straightConnector1">
            <a:avLst/>
          </a:prstGeom>
          <a:noFill/>
          <a:ln cap="flat" cmpd="sng" w="9525">
            <a:solidFill>
              <a:srgbClr val="000000"/>
            </a:solidFill>
            <a:prstDash val="solid"/>
            <a:round/>
            <a:headEnd len="med" w="med" type="none"/>
            <a:tailEnd len="med" w="med" type="none"/>
          </a:ln>
        </p:spPr>
      </p:cxnSp>
      <p:cxnSp>
        <p:nvCxnSpPr>
          <p:cNvPr id="450" name="Google Shape;450;p31"/>
          <p:cNvCxnSpPr/>
          <p:nvPr/>
        </p:nvCxnSpPr>
        <p:spPr>
          <a:xfrm flipH="1" rot="10800000">
            <a:off x="7103194" y="1351375"/>
            <a:ext cx="1587" cy="2089150"/>
          </a:xfrm>
          <a:prstGeom prst="straightConnector1">
            <a:avLst/>
          </a:prstGeom>
          <a:noFill/>
          <a:ln cap="flat" cmpd="sng" w="9525">
            <a:solidFill>
              <a:srgbClr val="000000"/>
            </a:solidFill>
            <a:prstDash val="solid"/>
            <a:round/>
            <a:headEnd len="med" w="med" type="none"/>
            <a:tailEnd len="med" w="med" type="none"/>
          </a:ln>
        </p:spPr>
      </p:cxnSp>
      <p:cxnSp>
        <p:nvCxnSpPr>
          <p:cNvPr id="451" name="Google Shape;451;p31"/>
          <p:cNvCxnSpPr/>
          <p:nvPr/>
        </p:nvCxnSpPr>
        <p:spPr>
          <a:xfrm flipH="1" rot="10800000">
            <a:off x="7103194" y="3410363"/>
            <a:ext cx="1587" cy="30163"/>
          </a:xfrm>
          <a:prstGeom prst="straightConnector1">
            <a:avLst/>
          </a:prstGeom>
          <a:noFill/>
          <a:ln cap="flat" cmpd="sng" w="9525">
            <a:solidFill>
              <a:srgbClr val="000000"/>
            </a:solidFill>
            <a:prstDash val="solid"/>
            <a:round/>
            <a:headEnd len="med" w="med" type="none"/>
            <a:tailEnd len="med" w="med" type="none"/>
          </a:ln>
        </p:spPr>
      </p:cxnSp>
      <p:cxnSp>
        <p:nvCxnSpPr>
          <p:cNvPr id="452" name="Google Shape;452;p31"/>
          <p:cNvCxnSpPr/>
          <p:nvPr/>
        </p:nvCxnSpPr>
        <p:spPr>
          <a:xfrm>
            <a:off x="7103194" y="1351375"/>
            <a:ext cx="1587" cy="25400"/>
          </a:xfrm>
          <a:prstGeom prst="straightConnector1">
            <a:avLst/>
          </a:prstGeom>
          <a:noFill/>
          <a:ln cap="flat" cmpd="sng" w="9525">
            <a:solidFill>
              <a:srgbClr val="000000"/>
            </a:solidFill>
            <a:prstDash val="solid"/>
            <a:round/>
            <a:headEnd len="med" w="med" type="none"/>
            <a:tailEnd len="med" w="med" type="none"/>
          </a:ln>
        </p:spPr>
      </p:cxnSp>
      <p:sp>
        <p:nvSpPr>
          <p:cNvPr id="453" name="Google Shape;453;p31"/>
          <p:cNvSpPr/>
          <p:nvPr/>
        </p:nvSpPr>
        <p:spPr>
          <a:xfrm>
            <a:off x="7084143" y="3459575"/>
            <a:ext cx="8496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0</a:t>
            </a:r>
            <a:endParaRPr sz="4400">
              <a:solidFill>
                <a:schemeClr val="dk1"/>
              </a:solidFill>
              <a:latin typeface="Times New Roman"/>
              <a:ea typeface="Times New Roman"/>
              <a:cs typeface="Times New Roman"/>
              <a:sym typeface="Times New Roman"/>
            </a:endParaRPr>
          </a:p>
        </p:txBody>
      </p:sp>
      <p:cxnSp>
        <p:nvCxnSpPr>
          <p:cNvPr id="454" name="Google Shape;454;p31"/>
          <p:cNvCxnSpPr/>
          <p:nvPr/>
        </p:nvCxnSpPr>
        <p:spPr>
          <a:xfrm flipH="1" rot="10800000">
            <a:off x="7542930" y="3410363"/>
            <a:ext cx="1588" cy="30163"/>
          </a:xfrm>
          <a:prstGeom prst="straightConnector1">
            <a:avLst/>
          </a:prstGeom>
          <a:noFill/>
          <a:ln cap="flat" cmpd="sng" w="9525">
            <a:solidFill>
              <a:srgbClr val="000000"/>
            </a:solidFill>
            <a:prstDash val="solid"/>
            <a:round/>
            <a:headEnd len="med" w="med" type="none"/>
            <a:tailEnd len="med" w="med" type="none"/>
          </a:ln>
        </p:spPr>
      </p:cxnSp>
      <p:cxnSp>
        <p:nvCxnSpPr>
          <p:cNvPr id="455" name="Google Shape;455;p31"/>
          <p:cNvCxnSpPr/>
          <p:nvPr/>
        </p:nvCxnSpPr>
        <p:spPr>
          <a:xfrm>
            <a:off x="7542930" y="1351375"/>
            <a:ext cx="1588" cy="25400"/>
          </a:xfrm>
          <a:prstGeom prst="straightConnector1">
            <a:avLst/>
          </a:prstGeom>
          <a:noFill/>
          <a:ln cap="flat" cmpd="sng" w="9525">
            <a:solidFill>
              <a:srgbClr val="000000"/>
            </a:solidFill>
            <a:prstDash val="solid"/>
            <a:round/>
            <a:headEnd len="med" w="med" type="none"/>
            <a:tailEnd len="med" w="med" type="none"/>
          </a:ln>
        </p:spPr>
      </p:cxnSp>
      <p:sp>
        <p:nvSpPr>
          <p:cNvPr id="456" name="Google Shape;456;p31"/>
          <p:cNvSpPr/>
          <p:nvPr/>
        </p:nvSpPr>
        <p:spPr>
          <a:xfrm>
            <a:off x="7525468" y="3459575"/>
            <a:ext cx="8496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5</a:t>
            </a:r>
            <a:endParaRPr sz="4400">
              <a:solidFill>
                <a:schemeClr val="dk1"/>
              </a:solidFill>
              <a:latin typeface="Times New Roman"/>
              <a:ea typeface="Times New Roman"/>
              <a:cs typeface="Times New Roman"/>
              <a:sym typeface="Times New Roman"/>
            </a:endParaRPr>
          </a:p>
        </p:txBody>
      </p:sp>
      <p:cxnSp>
        <p:nvCxnSpPr>
          <p:cNvPr id="457" name="Google Shape;457;p31"/>
          <p:cNvCxnSpPr/>
          <p:nvPr/>
        </p:nvCxnSpPr>
        <p:spPr>
          <a:xfrm flipH="1" rot="10800000">
            <a:off x="7984255" y="3410363"/>
            <a:ext cx="1588" cy="30163"/>
          </a:xfrm>
          <a:prstGeom prst="straightConnector1">
            <a:avLst/>
          </a:prstGeom>
          <a:noFill/>
          <a:ln cap="flat" cmpd="sng" w="9525">
            <a:solidFill>
              <a:srgbClr val="000000"/>
            </a:solidFill>
            <a:prstDash val="solid"/>
            <a:round/>
            <a:headEnd len="med" w="med" type="none"/>
            <a:tailEnd len="med" w="med" type="none"/>
          </a:ln>
        </p:spPr>
      </p:cxnSp>
      <p:cxnSp>
        <p:nvCxnSpPr>
          <p:cNvPr id="458" name="Google Shape;458;p31"/>
          <p:cNvCxnSpPr/>
          <p:nvPr/>
        </p:nvCxnSpPr>
        <p:spPr>
          <a:xfrm>
            <a:off x="7984255" y="1351375"/>
            <a:ext cx="1588" cy="25400"/>
          </a:xfrm>
          <a:prstGeom prst="straightConnector1">
            <a:avLst/>
          </a:prstGeom>
          <a:noFill/>
          <a:ln cap="flat" cmpd="sng" w="9525">
            <a:solidFill>
              <a:srgbClr val="000000"/>
            </a:solidFill>
            <a:prstDash val="solid"/>
            <a:round/>
            <a:headEnd len="med" w="med" type="none"/>
            <a:tailEnd len="med" w="med" type="none"/>
          </a:ln>
        </p:spPr>
      </p:cxnSp>
      <p:sp>
        <p:nvSpPr>
          <p:cNvPr id="459" name="Google Shape;459;p31"/>
          <p:cNvSpPr/>
          <p:nvPr/>
        </p:nvSpPr>
        <p:spPr>
          <a:xfrm>
            <a:off x="7941393" y="3459575"/>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10</a:t>
            </a:r>
            <a:endParaRPr sz="4400">
              <a:solidFill>
                <a:schemeClr val="dk1"/>
              </a:solidFill>
              <a:latin typeface="Times New Roman"/>
              <a:ea typeface="Times New Roman"/>
              <a:cs typeface="Times New Roman"/>
              <a:sym typeface="Times New Roman"/>
            </a:endParaRPr>
          </a:p>
        </p:txBody>
      </p:sp>
      <p:cxnSp>
        <p:nvCxnSpPr>
          <p:cNvPr id="460" name="Google Shape;460;p31"/>
          <p:cNvCxnSpPr/>
          <p:nvPr/>
        </p:nvCxnSpPr>
        <p:spPr>
          <a:xfrm flipH="1" rot="10800000">
            <a:off x="8431930" y="3410363"/>
            <a:ext cx="1588" cy="30163"/>
          </a:xfrm>
          <a:prstGeom prst="straightConnector1">
            <a:avLst/>
          </a:prstGeom>
          <a:noFill/>
          <a:ln cap="flat" cmpd="sng" w="9525">
            <a:solidFill>
              <a:srgbClr val="000000"/>
            </a:solidFill>
            <a:prstDash val="solid"/>
            <a:round/>
            <a:headEnd len="med" w="med" type="none"/>
            <a:tailEnd len="med" w="med" type="none"/>
          </a:ln>
        </p:spPr>
      </p:cxnSp>
      <p:cxnSp>
        <p:nvCxnSpPr>
          <p:cNvPr id="461" name="Google Shape;461;p31"/>
          <p:cNvCxnSpPr/>
          <p:nvPr/>
        </p:nvCxnSpPr>
        <p:spPr>
          <a:xfrm>
            <a:off x="8431930" y="1351375"/>
            <a:ext cx="1588" cy="25400"/>
          </a:xfrm>
          <a:prstGeom prst="straightConnector1">
            <a:avLst/>
          </a:prstGeom>
          <a:noFill/>
          <a:ln cap="flat" cmpd="sng" w="9525">
            <a:solidFill>
              <a:srgbClr val="000000"/>
            </a:solidFill>
            <a:prstDash val="solid"/>
            <a:round/>
            <a:headEnd len="med" w="med" type="none"/>
            <a:tailEnd len="med" w="med" type="none"/>
          </a:ln>
        </p:spPr>
      </p:cxnSp>
      <p:sp>
        <p:nvSpPr>
          <p:cNvPr id="462" name="Google Shape;462;p31"/>
          <p:cNvSpPr/>
          <p:nvPr/>
        </p:nvSpPr>
        <p:spPr>
          <a:xfrm>
            <a:off x="8389068" y="3459575"/>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15</a:t>
            </a:r>
            <a:endParaRPr sz="4400">
              <a:solidFill>
                <a:schemeClr val="dk1"/>
              </a:solidFill>
              <a:latin typeface="Times New Roman"/>
              <a:ea typeface="Times New Roman"/>
              <a:cs typeface="Times New Roman"/>
              <a:sym typeface="Times New Roman"/>
            </a:endParaRPr>
          </a:p>
        </p:txBody>
      </p:sp>
      <p:cxnSp>
        <p:nvCxnSpPr>
          <p:cNvPr id="463" name="Google Shape;463;p31"/>
          <p:cNvCxnSpPr/>
          <p:nvPr/>
        </p:nvCxnSpPr>
        <p:spPr>
          <a:xfrm flipH="1" rot="10800000">
            <a:off x="8871669" y="3410363"/>
            <a:ext cx="1587" cy="30163"/>
          </a:xfrm>
          <a:prstGeom prst="straightConnector1">
            <a:avLst/>
          </a:prstGeom>
          <a:noFill/>
          <a:ln cap="flat" cmpd="sng" w="9525">
            <a:solidFill>
              <a:srgbClr val="000000"/>
            </a:solidFill>
            <a:prstDash val="solid"/>
            <a:round/>
            <a:headEnd len="med" w="med" type="none"/>
            <a:tailEnd len="med" w="med" type="none"/>
          </a:ln>
        </p:spPr>
      </p:cxnSp>
      <p:cxnSp>
        <p:nvCxnSpPr>
          <p:cNvPr id="464" name="Google Shape;464;p31"/>
          <p:cNvCxnSpPr/>
          <p:nvPr/>
        </p:nvCxnSpPr>
        <p:spPr>
          <a:xfrm>
            <a:off x="8871669" y="1351375"/>
            <a:ext cx="1587" cy="25400"/>
          </a:xfrm>
          <a:prstGeom prst="straightConnector1">
            <a:avLst/>
          </a:prstGeom>
          <a:noFill/>
          <a:ln cap="flat" cmpd="sng" w="9525">
            <a:solidFill>
              <a:srgbClr val="000000"/>
            </a:solidFill>
            <a:prstDash val="solid"/>
            <a:round/>
            <a:headEnd len="med" w="med" type="none"/>
            <a:tailEnd len="med" w="med" type="none"/>
          </a:ln>
        </p:spPr>
      </p:cxnSp>
      <p:sp>
        <p:nvSpPr>
          <p:cNvPr id="465" name="Google Shape;465;p31"/>
          <p:cNvSpPr/>
          <p:nvPr/>
        </p:nvSpPr>
        <p:spPr>
          <a:xfrm>
            <a:off x="8828805" y="3459575"/>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20</a:t>
            </a:r>
            <a:endParaRPr sz="4400">
              <a:solidFill>
                <a:schemeClr val="dk1"/>
              </a:solidFill>
              <a:latin typeface="Times New Roman"/>
              <a:ea typeface="Times New Roman"/>
              <a:cs typeface="Times New Roman"/>
              <a:sym typeface="Times New Roman"/>
            </a:endParaRPr>
          </a:p>
        </p:txBody>
      </p:sp>
      <p:cxnSp>
        <p:nvCxnSpPr>
          <p:cNvPr id="466" name="Google Shape;466;p31"/>
          <p:cNvCxnSpPr/>
          <p:nvPr/>
        </p:nvCxnSpPr>
        <p:spPr>
          <a:xfrm flipH="1" rot="10800000">
            <a:off x="9312994" y="3410363"/>
            <a:ext cx="1587" cy="30163"/>
          </a:xfrm>
          <a:prstGeom prst="straightConnector1">
            <a:avLst/>
          </a:prstGeom>
          <a:noFill/>
          <a:ln cap="flat" cmpd="sng" w="9525">
            <a:solidFill>
              <a:srgbClr val="000000"/>
            </a:solidFill>
            <a:prstDash val="solid"/>
            <a:round/>
            <a:headEnd len="med" w="med" type="none"/>
            <a:tailEnd len="med" w="med" type="none"/>
          </a:ln>
        </p:spPr>
      </p:cxnSp>
      <p:cxnSp>
        <p:nvCxnSpPr>
          <p:cNvPr id="467" name="Google Shape;467;p31"/>
          <p:cNvCxnSpPr/>
          <p:nvPr/>
        </p:nvCxnSpPr>
        <p:spPr>
          <a:xfrm>
            <a:off x="9312994" y="1351375"/>
            <a:ext cx="1587" cy="25400"/>
          </a:xfrm>
          <a:prstGeom prst="straightConnector1">
            <a:avLst/>
          </a:prstGeom>
          <a:noFill/>
          <a:ln cap="flat" cmpd="sng" w="9525">
            <a:solidFill>
              <a:srgbClr val="000000"/>
            </a:solidFill>
            <a:prstDash val="solid"/>
            <a:round/>
            <a:headEnd len="med" w="med" type="none"/>
            <a:tailEnd len="med" w="med" type="none"/>
          </a:ln>
        </p:spPr>
      </p:cxnSp>
      <p:sp>
        <p:nvSpPr>
          <p:cNvPr id="468" name="Google Shape;468;p31"/>
          <p:cNvSpPr/>
          <p:nvPr/>
        </p:nvSpPr>
        <p:spPr>
          <a:xfrm>
            <a:off x="9270130" y="3459575"/>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25</a:t>
            </a:r>
            <a:endParaRPr sz="4400">
              <a:solidFill>
                <a:schemeClr val="dk1"/>
              </a:solidFill>
              <a:latin typeface="Times New Roman"/>
              <a:ea typeface="Times New Roman"/>
              <a:cs typeface="Times New Roman"/>
              <a:sym typeface="Times New Roman"/>
            </a:endParaRPr>
          </a:p>
        </p:txBody>
      </p:sp>
      <p:cxnSp>
        <p:nvCxnSpPr>
          <p:cNvPr id="469" name="Google Shape;469;p31"/>
          <p:cNvCxnSpPr/>
          <p:nvPr/>
        </p:nvCxnSpPr>
        <p:spPr>
          <a:xfrm flipH="1" rot="10800000">
            <a:off x="9760669" y="3410363"/>
            <a:ext cx="1587" cy="30163"/>
          </a:xfrm>
          <a:prstGeom prst="straightConnector1">
            <a:avLst/>
          </a:prstGeom>
          <a:noFill/>
          <a:ln cap="flat" cmpd="sng" w="9525">
            <a:solidFill>
              <a:srgbClr val="000000"/>
            </a:solidFill>
            <a:prstDash val="solid"/>
            <a:round/>
            <a:headEnd len="med" w="med" type="none"/>
            <a:tailEnd len="med" w="med" type="none"/>
          </a:ln>
        </p:spPr>
      </p:cxnSp>
      <p:cxnSp>
        <p:nvCxnSpPr>
          <p:cNvPr id="470" name="Google Shape;470;p31"/>
          <p:cNvCxnSpPr/>
          <p:nvPr/>
        </p:nvCxnSpPr>
        <p:spPr>
          <a:xfrm>
            <a:off x="9760669" y="1351375"/>
            <a:ext cx="1587" cy="25400"/>
          </a:xfrm>
          <a:prstGeom prst="straightConnector1">
            <a:avLst/>
          </a:prstGeom>
          <a:noFill/>
          <a:ln cap="flat" cmpd="sng" w="9525">
            <a:solidFill>
              <a:srgbClr val="000000"/>
            </a:solidFill>
            <a:prstDash val="solid"/>
            <a:round/>
            <a:headEnd len="med" w="med" type="none"/>
            <a:tailEnd len="med" w="med" type="none"/>
          </a:ln>
        </p:spPr>
      </p:cxnSp>
      <p:sp>
        <p:nvSpPr>
          <p:cNvPr id="471" name="Google Shape;471;p31"/>
          <p:cNvSpPr/>
          <p:nvPr/>
        </p:nvSpPr>
        <p:spPr>
          <a:xfrm>
            <a:off x="9717805" y="3459575"/>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30</a:t>
            </a:r>
            <a:endParaRPr sz="4400">
              <a:solidFill>
                <a:schemeClr val="dk1"/>
              </a:solidFill>
              <a:latin typeface="Times New Roman"/>
              <a:ea typeface="Times New Roman"/>
              <a:cs typeface="Times New Roman"/>
              <a:sym typeface="Times New Roman"/>
            </a:endParaRPr>
          </a:p>
        </p:txBody>
      </p:sp>
      <p:cxnSp>
        <p:nvCxnSpPr>
          <p:cNvPr id="472" name="Google Shape;472;p31"/>
          <p:cNvCxnSpPr/>
          <p:nvPr/>
        </p:nvCxnSpPr>
        <p:spPr>
          <a:xfrm>
            <a:off x="7103193" y="3440526"/>
            <a:ext cx="23812" cy="1587"/>
          </a:xfrm>
          <a:prstGeom prst="straightConnector1">
            <a:avLst/>
          </a:prstGeom>
          <a:noFill/>
          <a:ln cap="flat" cmpd="sng" w="9525">
            <a:solidFill>
              <a:srgbClr val="000000"/>
            </a:solidFill>
            <a:prstDash val="solid"/>
            <a:round/>
            <a:headEnd len="med" w="med" type="none"/>
            <a:tailEnd len="med" w="med" type="none"/>
          </a:ln>
        </p:spPr>
      </p:cxnSp>
      <p:cxnSp>
        <p:nvCxnSpPr>
          <p:cNvPr id="473" name="Google Shape;473;p31"/>
          <p:cNvCxnSpPr/>
          <p:nvPr/>
        </p:nvCxnSpPr>
        <p:spPr>
          <a:xfrm flipH="1">
            <a:off x="9728918" y="3440526"/>
            <a:ext cx="31750" cy="1587"/>
          </a:xfrm>
          <a:prstGeom prst="straightConnector1">
            <a:avLst/>
          </a:prstGeom>
          <a:noFill/>
          <a:ln cap="flat" cmpd="sng" w="9525">
            <a:solidFill>
              <a:srgbClr val="000000"/>
            </a:solidFill>
            <a:prstDash val="solid"/>
            <a:round/>
            <a:headEnd len="med" w="med" type="none"/>
            <a:tailEnd len="med" w="med" type="none"/>
          </a:ln>
        </p:spPr>
      </p:cxnSp>
      <p:sp>
        <p:nvSpPr>
          <p:cNvPr id="474" name="Google Shape;474;p31"/>
          <p:cNvSpPr/>
          <p:nvPr/>
        </p:nvSpPr>
        <p:spPr>
          <a:xfrm>
            <a:off x="6912693" y="3391312"/>
            <a:ext cx="8496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0</a:t>
            </a:r>
            <a:endParaRPr sz="4400">
              <a:solidFill>
                <a:schemeClr val="dk1"/>
              </a:solidFill>
              <a:latin typeface="Times New Roman"/>
              <a:ea typeface="Times New Roman"/>
              <a:cs typeface="Times New Roman"/>
              <a:sym typeface="Times New Roman"/>
            </a:endParaRPr>
          </a:p>
        </p:txBody>
      </p:sp>
      <p:cxnSp>
        <p:nvCxnSpPr>
          <p:cNvPr id="475" name="Google Shape;475;p31"/>
          <p:cNvCxnSpPr/>
          <p:nvPr/>
        </p:nvCxnSpPr>
        <p:spPr>
          <a:xfrm>
            <a:off x="7103193" y="3092862"/>
            <a:ext cx="23812" cy="1588"/>
          </a:xfrm>
          <a:prstGeom prst="straightConnector1">
            <a:avLst/>
          </a:prstGeom>
          <a:noFill/>
          <a:ln cap="flat" cmpd="sng" w="9525">
            <a:solidFill>
              <a:srgbClr val="000000"/>
            </a:solidFill>
            <a:prstDash val="solid"/>
            <a:round/>
            <a:headEnd len="med" w="med" type="none"/>
            <a:tailEnd len="med" w="med" type="none"/>
          </a:ln>
        </p:spPr>
      </p:cxnSp>
      <p:cxnSp>
        <p:nvCxnSpPr>
          <p:cNvPr id="476" name="Google Shape;476;p31"/>
          <p:cNvCxnSpPr/>
          <p:nvPr/>
        </p:nvCxnSpPr>
        <p:spPr>
          <a:xfrm flipH="1">
            <a:off x="9728918" y="3092862"/>
            <a:ext cx="31750" cy="1588"/>
          </a:xfrm>
          <a:prstGeom prst="straightConnector1">
            <a:avLst/>
          </a:prstGeom>
          <a:noFill/>
          <a:ln cap="flat" cmpd="sng" w="9525">
            <a:solidFill>
              <a:srgbClr val="000000"/>
            </a:solidFill>
            <a:prstDash val="solid"/>
            <a:round/>
            <a:headEnd len="med" w="med" type="none"/>
            <a:tailEnd len="med" w="med" type="none"/>
          </a:ln>
        </p:spPr>
      </p:cxnSp>
      <p:sp>
        <p:nvSpPr>
          <p:cNvPr id="477" name="Google Shape;477;p31"/>
          <p:cNvSpPr/>
          <p:nvPr/>
        </p:nvSpPr>
        <p:spPr>
          <a:xfrm>
            <a:off x="6912693" y="3043650"/>
            <a:ext cx="8496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5</a:t>
            </a:r>
            <a:endParaRPr sz="4400">
              <a:solidFill>
                <a:schemeClr val="dk1"/>
              </a:solidFill>
              <a:latin typeface="Times New Roman"/>
              <a:ea typeface="Times New Roman"/>
              <a:cs typeface="Times New Roman"/>
              <a:sym typeface="Times New Roman"/>
            </a:endParaRPr>
          </a:p>
        </p:txBody>
      </p:sp>
      <p:cxnSp>
        <p:nvCxnSpPr>
          <p:cNvPr id="478" name="Google Shape;478;p31"/>
          <p:cNvCxnSpPr/>
          <p:nvPr/>
        </p:nvCxnSpPr>
        <p:spPr>
          <a:xfrm>
            <a:off x="7103193" y="2743612"/>
            <a:ext cx="23812" cy="1588"/>
          </a:xfrm>
          <a:prstGeom prst="straightConnector1">
            <a:avLst/>
          </a:prstGeom>
          <a:noFill/>
          <a:ln cap="flat" cmpd="sng" w="9525">
            <a:solidFill>
              <a:srgbClr val="000000"/>
            </a:solidFill>
            <a:prstDash val="solid"/>
            <a:round/>
            <a:headEnd len="med" w="med" type="none"/>
            <a:tailEnd len="med" w="med" type="none"/>
          </a:ln>
        </p:spPr>
      </p:cxnSp>
      <p:cxnSp>
        <p:nvCxnSpPr>
          <p:cNvPr id="479" name="Google Shape;479;p31"/>
          <p:cNvCxnSpPr/>
          <p:nvPr/>
        </p:nvCxnSpPr>
        <p:spPr>
          <a:xfrm flipH="1">
            <a:off x="9728918" y="2743612"/>
            <a:ext cx="31750" cy="1588"/>
          </a:xfrm>
          <a:prstGeom prst="straightConnector1">
            <a:avLst/>
          </a:prstGeom>
          <a:noFill/>
          <a:ln cap="flat" cmpd="sng" w="9525">
            <a:solidFill>
              <a:srgbClr val="000000"/>
            </a:solidFill>
            <a:prstDash val="solid"/>
            <a:round/>
            <a:headEnd len="med" w="med" type="none"/>
            <a:tailEnd len="med" w="med" type="none"/>
          </a:ln>
        </p:spPr>
      </p:cxnSp>
      <p:sp>
        <p:nvSpPr>
          <p:cNvPr id="480" name="Google Shape;480;p31"/>
          <p:cNvSpPr/>
          <p:nvPr/>
        </p:nvSpPr>
        <p:spPr>
          <a:xfrm>
            <a:off x="6869830" y="2695987"/>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10</a:t>
            </a:r>
            <a:endParaRPr sz="4400">
              <a:solidFill>
                <a:schemeClr val="dk1"/>
              </a:solidFill>
              <a:latin typeface="Times New Roman"/>
              <a:ea typeface="Times New Roman"/>
              <a:cs typeface="Times New Roman"/>
              <a:sym typeface="Times New Roman"/>
            </a:endParaRPr>
          </a:p>
        </p:txBody>
      </p:sp>
      <p:cxnSp>
        <p:nvCxnSpPr>
          <p:cNvPr id="481" name="Google Shape;481;p31"/>
          <p:cNvCxnSpPr/>
          <p:nvPr/>
        </p:nvCxnSpPr>
        <p:spPr>
          <a:xfrm>
            <a:off x="7103193" y="2395951"/>
            <a:ext cx="23812" cy="1587"/>
          </a:xfrm>
          <a:prstGeom prst="straightConnector1">
            <a:avLst/>
          </a:prstGeom>
          <a:noFill/>
          <a:ln cap="flat" cmpd="sng" w="9525">
            <a:solidFill>
              <a:srgbClr val="000000"/>
            </a:solidFill>
            <a:prstDash val="solid"/>
            <a:round/>
            <a:headEnd len="med" w="med" type="none"/>
            <a:tailEnd len="med" w="med" type="none"/>
          </a:ln>
        </p:spPr>
      </p:cxnSp>
      <p:cxnSp>
        <p:nvCxnSpPr>
          <p:cNvPr id="482" name="Google Shape;482;p31"/>
          <p:cNvCxnSpPr/>
          <p:nvPr/>
        </p:nvCxnSpPr>
        <p:spPr>
          <a:xfrm flipH="1">
            <a:off x="9728918" y="2395951"/>
            <a:ext cx="31750" cy="1587"/>
          </a:xfrm>
          <a:prstGeom prst="straightConnector1">
            <a:avLst/>
          </a:prstGeom>
          <a:noFill/>
          <a:ln cap="flat" cmpd="sng" w="9525">
            <a:solidFill>
              <a:srgbClr val="000000"/>
            </a:solidFill>
            <a:prstDash val="solid"/>
            <a:round/>
            <a:headEnd len="med" w="med" type="none"/>
            <a:tailEnd len="med" w="med" type="none"/>
          </a:ln>
        </p:spPr>
      </p:cxnSp>
      <p:sp>
        <p:nvSpPr>
          <p:cNvPr id="483" name="Google Shape;483;p31"/>
          <p:cNvSpPr/>
          <p:nvPr/>
        </p:nvSpPr>
        <p:spPr>
          <a:xfrm>
            <a:off x="6869830" y="2346737"/>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15</a:t>
            </a:r>
            <a:endParaRPr sz="4400">
              <a:solidFill>
                <a:schemeClr val="dk1"/>
              </a:solidFill>
              <a:latin typeface="Times New Roman"/>
              <a:ea typeface="Times New Roman"/>
              <a:cs typeface="Times New Roman"/>
              <a:sym typeface="Times New Roman"/>
            </a:endParaRPr>
          </a:p>
        </p:txBody>
      </p:sp>
      <p:cxnSp>
        <p:nvCxnSpPr>
          <p:cNvPr id="484" name="Google Shape;484;p31"/>
          <p:cNvCxnSpPr/>
          <p:nvPr/>
        </p:nvCxnSpPr>
        <p:spPr>
          <a:xfrm>
            <a:off x="7103193" y="2048287"/>
            <a:ext cx="23812" cy="1588"/>
          </a:xfrm>
          <a:prstGeom prst="straightConnector1">
            <a:avLst/>
          </a:prstGeom>
          <a:noFill/>
          <a:ln cap="flat" cmpd="sng" w="9525">
            <a:solidFill>
              <a:srgbClr val="000000"/>
            </a:solidFill>
            <a:prstDash val="solid"/>
            <a:round/>
            <a:headEnd len="med" w="med" type="none"/>
            <a:tailEnd len="med" w="med" type="none"/>
          </a:ln>
        </p:spPr>
      </p:cxnSp>
      <p:cxnSp>
        <p:nvCxnSpPr>
          <p:cNvPr id="485" name="Google Shape;485;p31"/>
          <p:cNvCxnSpPr/>
          <p:nvPr/>
        </p:nvCxnSpPr>
        <p:spPr>
          <a:xfrm flipH="1">
            <a:off x="9728918" y="2048287"/>
            <a:ext cx="31750" cy="1588"/>
          </a:xfrm>
          <a:prstGeom prst="straightConnector1">
            <a:avLst/>
          </a:prstGeom>
          <a:noFill/>
          <a:ln cap="flat" cmpd="sng" w="9525">
            <a:solidFill>
              <a:srgbClr val="000000"/>
            </a:solidFill>
            <a:prstDash val="solid"/>
            <a:round/>
            <a:headEnd len="med" w="med" type="none"/>
            <a:tailEnd len="med" w="med" type="none"/>
          </a:ln>
        </p:spPr>
      </p:cxnSp>
      <p:sp>
        <p:nvSpPr>
          <p:cNvPr id="486" name="Google Shape;486;p31"/>
          <p:cNvSpPr/>
          <p:nvPr/>
        </p:nvSpPr>
        <p:spPr>
          <a:xfrm>
            <a:off x="6869830" y="1999075"/>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20</a:t>
            </a:r>
            <a:endParaRPr sz="4400">
              <a:solidFill>
                <a:schemeClr val="dk1"/>
              </a:solidFill>
              <a:latin typeface="Times New Roman"/>
              <a:ea typeface="Times New Roman"/>
              <a:cs typeface="Times New Roman"/>
              <a:sym typeface="Times New Roman"/>
            </a:endParaRPr>
          </a:p>
        </p:txBody>
      </p:sp>
      <p:cxnSp>
        <p:nvCxnSpPr>
          <p:cNvPr id="487" name="Google Shape;487;p31"/>
          <p:cNvCxnSpPr/>
          <p:nvPr/>
        </p:nvCxnSpPr>
        <p:spPr>
          <a:xfrm>
            <a:off x="7103193" y="1699037"/>
            <a:ext cx="23812" cy="1588"/>
          </a:xfrm>
          <a:prstGeom prst="straightConnector1">
            <a:avLst/>
          </a:prstGeom>
          <a:noFill/>
          <a:ln cap="flat" cmpd="sng" w="9525">
            <a:solidFill>
              <a:srgbClr val="000000"/>
            </a:solidFill>
            <a:prstDash val="solid"/>
            <a:round/>
            <a:headEnd len="med" w="med" type="none"/>
            <a:tailEnd len="med" w="med" type="none"/>
          </a:ln>
        </p:spPr>
      </p:cxnSp>
      <p:cxnSp>
        <p:nvCxnSpPr>
          <p:cNvPr id="488" name="Google Shape;488;p31"/>
          <p:cNvCxnSpPr/>
          <p:nvPr/>
        </p:nvCxnSpPr>
        <p:spPr>
          <a:xfrm flipH="1">
            <a:off x="9728918" y="1699037"/>
            <a:ext cx="31750" cy="1588"/>
          </a:xfrm>
          <a:prstGeom prst="straightConnector1">
            <a:avLst/>
          </a:prstGeom>
          <a:noFill/>
          <a:ln cap="flat" cmpd="sng" w="9525">
            <a:solidFill>
              <a:srgbClr val="000000"/>
            </a:solidFill>
            <a:prstDash val="solid"/>
            <a:round/>
            <a:headEnd len="med" w="med" type="none"/>
            <a:tailEnd len="med" w="med" type="none"/>
          </a:ln>
        </p:spPr>
      </p:cxnSp>
      <p:sp>
        <p:nvSpPr>
          <p:cNvPr id="489" name="Google Shape;489;p31"/>
          <p:cNvSpPr/>
          <p:nvPr/>
        </p:nvSpPr>
        <p:spPr>
          <a:xfrm>
            <a:off x="6869830" y="1651412"/>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25</a:t>
            </a:r>
            <a:endParaRPr sz="4400">
              <a:solidFill>
                <a:schemeClr val="dk1"/>
              </a:solidFill>
              <a:latin typeface="Times New Roman"/>
              <a:ea typeface="Times New Roman"/>
              <a:cs typeface="Times New Roman"/>
              <a:sym typeface="Times New Roman"/>
            </a:endParaRPr>
          </a:p>
        </p:txBody>
      </p:sp>
      <p:cxnSp>
        <p:nvCxnSpPr>
          <p:cNvPr id="490" name="Google Shape;490;p31"/>
          <p:cNvCxnSpPr/>
          <p:nvPr/>
        </p:nvCxnSpPr>
        <p:spPr>
          <a:xfrm>
            <a:off x="7103193" y="1351376"/>
            <a:ext cx="23812" cy="1587"/>
          </a:xfrm>
          <a:prstGeom prst="straightConnector1">
            <a:avLst/>
          </a:prstGeom>
          <a:noFill/>
          <a:ln cap="flat" cmpd="sng" w="9525">
            <a:solidFill>
              <a:srgbClr val="000000"/>
            </a:solidFill>
            <a:prstDash val="solid"/>
            <a:round/>
            <a:headEnd len="med" w="med" type="none"/>
            <a:tailEnd len="med" w="med" type="none"/>
          </a:ln>
        </p:spPr>
      </p:cxnSp>
      <p:cxnSp>
        <p:nvCxnSpPr>
          <p:cNvPr id="491" name="Google Shape;491;p31"/>
          <p:cNvCxnSpPr/>
          <p:nvPr/>
        </p:nvCxnSpPr>
        <p:spPr>
          <a:xfrm flipH="1">
            <a:off x="9728918" y="1351376"/>
            <a:ext cx="31750" cy="1587"/>
          </a:xfrm>
          <a:prstGeom prst="straightConnector1">
            <a:avLst/>
          </a:prstGeom>
          <a:noFill/>
          <a:ln cap="flat" cmpd="sng" w="9525">
            <a:solidFill>
              <a:srgbClr val="000000"/>
            </a:solidFill>
            <a:prstDash val="solid"/>
            <a:round/>
            <a:headEnd len="med" w="med" type="none"/>
            <a:tailEnd len="med" w="med" type="none"/>
          </a:ln>
        </p:spPr>
      </p:cxnSp>
      <p:sp>
        <p:nvSpPr>
          <p:cNvPr id="492" name="Google Shape;492;p31"/>
          <p:cNvSpPr/>
          <p:nvPr/>
        </p:nvSpPr>
        <p:spPr>
          <a:xfrm>
            <a:off x="6869830" y="1302162"/>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30</a:t>
            </a:r>
            <a:endParaRPr sz="4400">
              <a:solidFill>
                <a:schemeClr val="dk1"/>
              </a:solidFill>
              <a:latin typeface="Times New Roman"/>
              <a:ea typeface="Times New Roman"/>
              <a:cs typeface="Times New Roman"/>
              <a:sym typeface="Times New Roman"/>
            </a:endParaRPr>
          </a:p>
        </p:txBody>
      </p:sp>
      <p:sp>
        <p:nvSpPr>
          <p:cNvPr id="493" name="Google Shape;493;p31"/>
          <p:cNvSpPr/>
          <p:nvPr/>
        </p:nvSpPr>
        <p:spPr>
          <a:xfrm>
            <a:off x="7103194" y="1351375"/>
            <a:ext cx="2657475" cy="2089150"/>
          </a:xfrm>
          <a:custGeom>
            <a:rect b="b" l="l" r="r" t="t"/>
            <a:pathLst>
              <a:path extrusionOk="0" h="342" w="434">
                <a:moveTo>
                  <a:pt x="0" y="342"/>
                </a:moveTo>
                <a:lnTo>
                  <a:pt x="434" y="342"/>
                </a:lnTo>
                <a:lnTo>
                  <a:pt x="434"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494" name="Google Shape;494;p31"/>
          <p:cNvCxnSpPr/>
          <p:nvPr/>
        </p:nvCxnSpPr>
        <p:spPr>
          <a:xfrm flipH="1" rot="10800000">
            <a:off x="7103194" y="1351375"/>
            <a:ext cx="1587" cy="2089150"/>
          </a:xfrm>
          <a:prstGeom prst="straightConnector1">
            <a:avLst/>
          </a:prstGeom>
          <a:noFill/>
          <a:ln cap="flat" cmpd="sng" w="9525">
            <a:solidFill>
              <a:srgbClr val="000000"/>
            </a:solidFill>
            <a:prstDash val="solid"/>
            <a:round/>
            <a:headEnd len="med" w="med" type="none"/>
            <a:tailEnd len="med" w="med" type="none"/>
          </a:ln>
        </p:spPr>
      </p:cxnSp>
      <p:sp>
        <p:nvSpPr>
          <p:cNvPr id="495" name="Google Shape;495;p31"/>
          <p:cNvSpPr/>
          <p:nvPr/>
        </p:nvSpPr>
        <p:spPr>
          <a:xfrm>
            <a:off x="8779594" y="2743612"/>
            <a:ext cx="115887" cy="88900"/>
          </a:xfrm>
          <a:prstGeom prst="ellipse">
            <a:avLst/>
          </a:prstGeom>
          <a:solidFill>
            <a:schemeClr val="accent2"/>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6" name="Google Shape;496;p31"/>
          <p:cNvSpPr/>
          <p:nvPr/>
        </p:nvSpPr>
        <p:spPr>
          <a:xfrm>
            <a:off x="8565280" y="2402300"/>
            <a:ext cx="115888" cy="74612"/>
          </a:xfrm>
          <a:prstGeom prst="ellipse">
            <a:avLst/>
          </a:prstGeom>
          <a:solidFill>
            <a:schemeClr val="accent2"/>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7" name="Google Shape;497;p31"/>
          <p:cNvSpPr/>
          <p:nvPr/>
        </p:nvSpPr>
        <p:spPr>
          <a:xfrm>
            <a:off x="8168406" y="2102263"/>
            <a:ext cx="112713" cy="74613"/>
          </a:xfrm>
          <a:prstGeom prst="ellipse">
            <a:avLst/>
          </a:prstGeom>
          <a:solidFill>
            <a:schemeClr val="accent2"/>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8" name="Google Shape;498;p31"/>
          <p:cNvSpPr/>
          <p:nvPr/>
        </p:nvSpPr>
        <p:spPr>
          <a:xfrm>
            <a:off x="8039818" y="1681575"/>
            <a:ext cx="112712" cy="74612"/>
          </a:xfrm>
          <a:prstGeom prst="ellipse">
            <a:avLst/>
          </a:prstGeom>
          <a:solidFill>
            <a:schemeClr val="accent2"/>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9" name="Google Shape;499;p31"/>
          <p:cNvSpPr/>
          <p:nvPr/>
        </p:nvSpPr>
        <p:spPr>
          <a:xfrm>
            <a:off x="7677869" y="1338675"/>
            <a:ext cx="115887" cy="74612"/>
          </a:xfrm>
          <a:prstGeom prst="ellipse">
            <a:avLst/>
          </a:prstGeom>
          <a:solidFill>
            <a:schemeClr val="accent2"/>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500" name="Google Shape;500;p31"/>
          <p:cNvCxnSpPr/>
          <p:nvPr/>
        </p:nvCxnSpPr>
        <p:spPr>
          <a:xfrm>
            <a:off x="7447680" y="1262056"/>
            <a:ext cx="1524000" cy="1752600"/>
          </a:xfrm>
          <a:prstGeom prst="straightConnector1">
            <a:avLst/>
          </a:prstGeom>
          <a:noFill/>
          <a:ln cap="flat" cmpd="sng" w="28575">
            <a:solidFill>
              <a:schemeClr val="dk1"/>
            </a:solidFill>
            <a:prstDash val="solid"/>
            <a:round/>
            <a:headEnd len="med" w="med" type="none"/>
            <a:tailEnd len="med" w="med" type="none"/>
          </a:ln>
        </p:spPr>
      </p:cxnSp>
      <p:sp>
        <p:nvSpPr>
          <p:cNvPr id="501" name="Google Shape;501;p31"/>
          <p:cNvSpPr/>
          <p:nvPr/>
        </p:nvSpPr>
        <p:spPr>
          <a:xfrm>
            <a:off x="7950919" y="3752844"/>
            <a:ext cx="93224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Wavelength 1</a:t>
            </a:r>
            <a:endParaRPr sz="4400">
              <a:solidFill>
                <a:schemeClr val="dk1"/>
              </a:solidFill>
              <a:latin typeface="Times New Roman"/>
              <a:ea typeface="Times New Roman"/>
              <a:cs typeface="Times New Roman"/>
              <a:sym typeface="Times New Roman"/>
            </a:endParaRPr>
          </a:p>
        </p:txBody>
      </p:sp>
      <p:sp>
        <p:nvSpPr>
          <p:cNvPr id="502" name="Google Shape;502;p31"/>
          <p:cNvSpPr/>
          <p:nvPr/>
        </p:nvSpPr>
        <p:spPr>
          <a:xfrm rot="-5400000">
            <a:off x="6127272" y="2344203"/>
            <a:ext cx="93224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Wavelength 2</a:t>
            </a:r>
            <a:endParaRPr sz="4400">
              <a:solidFill>
                <a:schemeClr val="dk1"/>
              </a:solidFill>
              <a:latin typeface="Times New Roman"/>
              <a:ea typeface="Times New Roman"/>
              <a:cs typeface="Times New Roman"/>
              <a:sym typeface="Times New Roman"/>
            </a:endParaRPr>
          </a:p>
        </p:txBody>
      </p:sp>
      <p:sp>
        <p:nvSpPr>
          <p:cNvPr id="503" name="Google Shape;503;p31"/>
          <p:cNvSpPr/>
          <p:nvPr/>
        </p:nvSpPr>
        <p:spPr>
          <a:xfrm>
            <a:off x="7103194" y="4129079"/>
            <a:ext cx="2657475" cy="208915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504" name="Google Shape;504;p31"/>
          <p:cNvCxnSpPr/>
          <p:nvPr/>
        </p:nvCxnSpPr>
        <p:spPr>
          <a:xfrm>
            <a:off x="7103194" y="4129080"/>
            <a:ext cx="2657475" cy="1587"/>
          </a:xfrm>
          <a:prstGeom prst="straightConnector1">
            <a:avLst/>
          </a:prstGeom>
          <a:noFill/>
          <a:ln cap="flat" cmpd="sng" w="9525">
            <a:solidFill>
              <a:srgbClr val="000000"/>
            </a:solidFill>
            <a:prstDash val="solid"/>
            <a:round/>
            <a:headEnd len="med" w="med" type="none"/>
            <a:tailEnd len="med" w="med" type="none"/>
          </a:ln>
        </p:spPr>
      </p:cxnSp>
      <p:sp>
        <p:nvSpPr>
          <p:cNvPr id="505" name="Google Shape;505;p31"/>
          <p:cNvSpPr/>
          <p:nvPr/>
        </p:nvSpPr>
        <p:spPr>
          <a:xfrm>
            <a:off x="7103194" y="4129079"/>
            <a:ext cx="2657475" cy="2089150"/>
          </a:xfrm>
          <a:custGeom>
            <a:rect b="b" l="l" r="r" t="t"/>
            <a:pathLst>
              <a:path extrusionOk="0" h="342" w="434">
                <a:moveTo>
                  <a:pt x="0" y="342"/>
                </a:moveTo>
                <a:lnTo>
                  <a:pt x="434" y="342"/>
                </a:lnTo>
                <a:lnTo>
                  <a:pt x="434"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506" name="Google Shape;506;p31"/>
          <p:cNvCxnSpPr/>
          <p:nvPr/>
        </p:nvCxnSpPr>
        <p:spPr>
          <a:xfrm flipH="1" rot="10800000">
            <a:off x="7103194" y="4129079"/>
            <a:ext cx="1587" cy="2089150"/>
          </a:xfrm>
          <a:prstGeom prst="straightConnector1">
            <a:avLst/>
          </a:prstGeom>
          <a:noFill/>
          <a:ln cap="flat" cmpd="sng" w="9525">
            <a:solidFill>
              <a:srgbClr val="000000"/>
            </a:solidFill>
            <a:prstDash val="solid"/>
            <a:round/>
            <a:headEnd len="med" w="med" type="none"/>
            <a:tailEnd len="med" w="med" type="none"/>
          </a:ln>
        </p:spPr>
      </p:cxnSp>
      <p:cxnSp>
        <p:nvCxnSpPr>
          <p:cNvPr id="507" name="Google Shape;507;p31"/>
          <p:cNvCxnSpPr/>
          <p:nvPr/>
        </p:nvCxnSpPr>
        <p:spPr>
          <a:xfrm flipH="1" rot="10800000">
            <a:off x="7103194" y="4129079"/>
            <a:ext cx="1587" cy="2089150"/>
          </a:xfrm>
          <a:prstGeom prst="straightConnector1">
            <a:avLst/>
          </a:prstGeom>
          <a:noFill/>
          <a:ln cap="flat" cmpd="sng" w="9525">
            <a:solidFill>
              <a:srgbClr val="000000"/>
            </a:solidFill>
            <a:prstDash val="solid"/>
            <a:round/>
            <a:headEnd len="med" w="med" type="none"/>
            <a:tailEnd len="med" w="med" type="none"/>
          </a:ln>
        </p:spPr>
      </p:cxnSp>
      <p:cxnSp>
        <p:nvCxnSpPr>
          <p:cNvPr id="508" name="Google Shape;508;p31"/>
          <p:cNvCxnSpPr/>
          <p:nvPr/>
        </p:nvCxnSpPr>
        <p:spPr>
          <a:xfrm flipH="1" rot="10800000">
            <a:off x="7103194" y="6116627"/>
            <a:ext cx="1587" cy="30163"/>
          </a:xfrm>
          <a:prstGeom prst="straightConnector1">
            <a:avLst/>
          </a:prstGeom>
          <a:noFill/>
          <a:ln cap="flat" cmpd="sng" w="9525">
            <a:solidFill>
              <a:srgbClr val="000000"/>
            </a:solidFill>
            <a:prstDash val="solid"/>
            <a:round/>
            <a:headEnd len="med" w="med" type="none"/>
            <a:tailEnd len="med" w="med" type="none"/>
          </a:ln>
        </p:spPr>
      </p:cxnSp>
      <p:cxnSp>
        <p:nvCxnSpPr>
          <p:cNvPr id="509" name="Google Shape;509;p31"/>
          <p:cNvCxnSpPr/>
          <p:nvPr/>
        </p:nvCxnSpPr>
        <p:spPr>
          <a:xfrm>
            <a:off x="7103194" y="4129079"/>
            <a:ext cx="1587" cy="25400"/>
          </a:xfrm>
          <a:prstGeom prst="straightConnector1">
            <a:avLst/>
          </a:prstGeom>
          <a:noFill/>
          <a:ln cap="flat" cmpd="sng" w="9525">
            <a:solidFill>
              <a:srgbClr val="000000"/>
            </a:solidFill>
            <a:prstDash val="solid"/>
            <a:round/>
            <a:headEnd len="med" w="med" type="none"/>
            <a:tailEnd len="med" w="med" type="none"/>
          </a:ln>
        </p:spPr>
      </p:cxnSp>
      <p:sp>
        <p:nvSpPr>
          <p:cNvPr id="510" name="Google Shape;510;p31"/>
          <p:cNvSpPr/>
          <p:nvPr/>
        </p:nvSpPr>
        <p:spPr>
          <a:xfrm>
            <a:off x="7084143" y="6237279"/>
            <a:ext cx="8496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0</a:t>
            </a:r>
            <a:endParaRPr sz="4400">
              <a:solidFill>
                <a:schemeClr val="dk1"/>
              </a:solidFill>
              <a:latin typeface="Times New Roman"/>
              <a:ea typeface="Times New Roman"/>
              <a:cs typeface="Times New Roman"/>
              <a:sym typeface="Times New Roman"/>
            </a:endParaRPr>
          </a:p>
        </p:txBody>
      </p:sp>
      <p:cxnSp>
        <p:nvCxnSpPr>
          <p:cNvPr id="511" name="Google Shape;511;p31"/>
          <p:cNvCxnSpPr/>
          <p:nvPr/>
        </p:nvCxnSpPr>
        <p:spPr>
          <a:xfrm flipH="1" rot="10800000">
            <a:off x="7542930" y="6116627"/>
            <a:ext cx="1588" cy="30163"/>
          </a:xfrm>
          <a:prstGeom prst="straightConnector1">
            <a:avLst/>
          </a:prstGeom>
          <a:noFill/>
          <a:ln cap="flat" cmpd="sng" w="9525">
            <a:solidFill>
              <a:srgbClr val="000000"/>
            </a:solidFill>
            <a:prstDash val="solid"/>
            <a:round/>
            <a:headEnd len="med" w="med" type="none"/>
            <a:tailEnd len="med" w="med" type="none"/>
          </a:ln>
        </p:spPr>
      </p:cxnSp>
      <p:cxnSp>
        <p:nvCxnSpPr>
          <p:cNvPr id="512" name="Google Shape;512;p31"/>
          <p:cNvCxnSpPr/>
          <p:nvPr/>
        </p:nvCxnSpPr>
        <p:spPr>
          <a:xfrm>
            <a:off x="7542930" y="4129079"/>
            <a:ext cx="1588" cy="25400"/>
          </a:xfrm>
          <a:prstGeom prst="straightConnector1">
            <a:avLst/>
          </a:prstGeom>
          <a:noFill/>
          <a:ln cap="flat" cmpd="sng" w="9525">
            <a:solidFill>
              <a:srgbClr val="000000"/>
            </a:solidFill>
            <a:prstDash val="solid"/>
            <a:round/>
            <a:headEnd len="med" w="med" type="none"/>
            <a:tailEnd len="med" w="med" type="none"/>
          </a:ln>
        </p:spPr>
      </p:cxnSp>
      <p:sp>
        <p:nvSpPr>
          <p:cNvPr id="513" name="Google Shape;513;p31"/>
          <p:cNvSpPr/>
          <p:nvPr/>
        </p:nvSpPr>
        <p:spPr>
          <a:xfrm>
            <a:off x="7525468" y="6237279"/>
            <a:ext cx="8496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5</a:t>
            </a:r>
            <a:endParaRPr sz="4400">
              <a:solidFill>
                <a:schemeClr val="dk1"/>
              </a:solidFill>
              <a:latin typeface="Times New Roman"/>
              <a:ea typeface="Times New Roman"/>
              <a:cs typeface="Times New Roman"/>
              <a:sym typeface="Times New Roman"/>
            </a:endParaRPr>
          </a:p>
        </p:txBody>
      </p:sp>
      <p:cxnSp>
        <p:nvCxnSpPr>
          <p:cNvPr id="514" name="Google Shape;514;p31"/>
          <p:cNvCxnSpPr/>
          <p:nvPr/>
        </p:nvCxnSpPr>
        <p:spPr>
          <a:xfrm flipH="1" rot="10800000">
            <a:off x="7984255" y="6116627"/>
            <a:ext cx="1588" cy="30163"/>
          </a:xfrm>
          <a:prstGeom prst="straightConnector1">
            <a:avLst/>
          </a:prstGeom>
          <a:noFill/>
          <a:ln cap="flat" cmpd="sng" w="9525">
            <a:solidFill>
              <a:srgbClr val="000000"/>
            </a:solidFill>
            <a:prstDash val="solid"/>
            <a:round/>
            <a:headEnd len="med" w="med" type="none"/>
            <a:tailEnd len="med" w="med" type="none"/>
          </a:ln>
        </p:spPr>
      </p:cxnSp>
      <p:cxnSp>
        <p:nvCxnSpPr>
          <p:cNvPr id="515" name="Google Shape;515;p31"/>
          <p:cNvCxnSpPr/>
          <p:nvPr/>
        </p:nvCxnSpPr>
        <p:spPr>
          <a:xfrm>
            <a:off x="7984255" y="4129079"/>
            <a:ext cx="1588" cy="25400"/>
          </a:xfrm>
          <a:prstGeom prst="straightConnector1">
            <a:avLst/>
          </a:prstGeom>
          <a:noFill/>
          <a:ln cap="flat" cmpd="sng" w="9525">
            <a:solidFill>
              <a:srgbClr val="000000"/>
            </a:solidFill>
            <a:prstDash val="solid"/>
            <a:round/>
            <a:headEnd len="med" w="med" type="none"/>
            <a:tailEnd len="med" w="med" type="none"/>
          </a:ln>
        </p:spPr>
      </p:cxnSp>
      <p:sp>
        <p:nvSpPr>
          <p:cNvPr id="516" name="Google Shape;516;p31"/>
          <p:cNvSpPr/>
          <p:nvPr/>
        </p:nvSpPr>
        <p:spPr>
          <a:xfrm>
            <a:off x="7941393" y="6237279"/>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10</a:t>
            </a:r>
            <a:endParaRPr sz="4400">
              <a:solidFill>
                <a:schemeClr val="dk1"/>
              </a:solidFill>
              <a:latin typeface="Times New Roman"/>
              <a:ea typeface="Times New Roman"/>
              <a:cs typeface="Times New Roman"/>
              <a:sym typeface="Times New Roman"/>
            </a:endParaRPr>
          </a:p>
        </p:txBody>
      </p:sp>
      <p:cxnSp>
        <p:nvCxnSpPr>
          <p:cNvPr id="517" name="Google Shape;517;p31"/>
          <p:cNvCxnSpPr/>
          <p:nvPr/>
        </p:nvCxnSpPr>
        <p:spPr>
          <a:xfrm flipH="1" rot="10800000">
            <a:off x="8431930" y="6116627"/>
            <a:ext cx="1588" cy="30163"/>
          </a:xfrm>
          <a:prstGeom prst="straightConnector1">
            <a:avLst/>
          </a:prstGeom>
          <a:noFill/>
          <a:ln cap="flat" cmpd="sng" w="9525">
            <a:solidFill>
              <a:srgbClr val="000000"/>
            </a:solidFill>
            <a:prstDash val="solid"/>
            <a:round/>
            <a:headEnd len="med" w="med" type="none"/>
            <a:tailEnd len="med" w="med" type="none"/>
          </a:ln>
        </p:spPr>
      </p:cxnSp>
      <p:cxnSp>
        <p:nvCxnSpPr>
          <p:cNvPr id="518" name="Google Shape;518;p31"/>
          <p:cNvCxnSpPr/>
          <p:nvPr/>
        </p:nvCxnSpPr>
        <p:spPr>
          <a:xfrm>
            <a:off x="8431930" y="4129079"/>
            <a:ext cx="1588" cy="25400"/>
          </a:xfrm>
          <a:prstGeom prst="straightConnector1">
            <a:avLst/>
          </a:prstGeom>
          <a:noFill/>
          <a:ln cap="flat" cmpd="sng" w="9525">
            <a:solidFill>
              <a:srgbClr val="000000"/>
            </a:solidFill>
            <a:prstDash val="solid"/>
            <a:round/>
            <a:headEnd len="med" w="med" type="none"/>
            <a:tailEnd len="med" w="med" type="none"/>
          </a:ln>
        </p:spPr>
      </p:cxnSp>
      <p:sp>
        <p:nvSpPr>
          <p:cNvPr id="519" name="Google Shape;519;p31"/>
          <p:cNvSpPr/>
          <p:nvPr/>
        </p:nvSpPr>
        <p:spPr>
          <a:xfrm>
            <a:off x="8389068" y="6237279"/>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15</a:t>
            </a:r>
            <a:endParaRPr sz="4400">
              <a:solidFill>
                <a:schemeClr val="dk1"/>
              </a:solidFill>
              <a:latin typeface="Times New Roman"/>
              <a:ea typeface="Times New Roman"/>
              <a:cs typeface="Times New Roman"/>
              <a:sym typeface="Times New Roman"/>
            </a:endParaRPr>
          </a:p>
        </p:txBody>
      </p:sp>
      <p:cxnSp>
        <p:nvCxnSpPr>
          <p:cNvPr id="520" name="Google Shape;520;p31"/>
          <p:cNvCxnSpPr/>
          <p:nvPr/>
        </p:nvCxnSpPr>
        <p:spPr>
          <a:xfrm flipH="1" rot="10800000">
            <a:off x="8871669" y="6116627"/>
            <a:ext cx="1587" cy="30163"/>
          </a:xfrm>
          <a:prstGeom prst="straightConnector1">
            <a:avLst/>
          </a:prstGeom>
          <a:noFill/>
          <a:ln cap="flat" cmpd="sng" w="9525">
            <a:solidFill>
              <a:srgbClr val="000000"/>
            </a:solidFill>
            <a:prstDash val="solid"/>
            <a:round/>
            <a:headEnd len="med" w="med" type="none"/>
            <a:tailEnd len="med" w="med" type="none"/>
          </a:ln>
        </p:spPr>
      </p:cxnSp>
      <p:cxnSp>
        <p:nvCxnSpPr>
          <p:cNvPr id="521" name="Google Shape;521;p31"/>
          <p:cNvCxnSpPr/>
          <p:nvPr/>
        </p:nvCxnSpPr>
        <p:spPr>
          <a:xfrm>
            <a:off x="8871669" y="4129079"/>
            <a:ext cx="1587" cy="25400"/>
          </a:xfrm>
          <a:prstGeom prst="straightConnector1">
            <a:avLst/>
          </a:prstGeom>
          <a:noFill/>
          <a:ln cap="flat" cmpd="sng" w="9525">
            <a:solidFill>
              <a:srgbClr val="000000"/>
            </a:solidFill>
            <a:prstDash val="solid"/>
            <a:round/>
            <a:headEnd len="med" w="med" type="none"/>
            <a:tailEnd len="med" w="med" type="none"/>
          </a:ln>
        </p:spPr>
      </p:cxnSp>
      <p:sp>
        <p:nvSpPr>
          <p:cNvPr id="522" name="Google Shape;522;p31"/>
          <p:cNvSpPr/>
          <p:nvPr/>
        </p:nvSpPr>
        <p:spPr>
          <a:xfrm>
            <a:off x="8828805" y="6237279"/>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20</a:t>
            </a:r>
            <a:endParaRPr sz="4400">
              <a:solidFill>
                <a:schemeClr val="dk1"/>
              </a:solidFill>
              <a:latin typeface="Times New Roman"/>
              <a:ea typeface="Times New Roman"/>
              <a:cs typeface="Times New Roman"/>
              <a:sym typeface="Times New Roman"/>
            </a:endParaRPr>
          </a:p>
        </p:txBody>
      </p:sp>
      <p:cxnSp>
        <p:nvCxnSpPr>
          <p:cNvPr id="523" name="Google Shape;523;p31"/>
          <p:cNvCxnSpPr/>
          <p:nvPr/>
        </p:nvCxnSpPr>
        <p:spPr>
          <a:xfrm flipH="1" rot="10800000">
            <a:off x="9312994" y="6116627"/>
            <a:ext cx="1587" cy="30163"/>
          </a:xfrm>
          <a:prstGeom prst="straightConnector1">
            <a:avLst/>
          </a:prstGeom>
          <a:noFill/>
          <a:ln cap="flat" cmpd="sng" w="9525">
            <a:solidFill>
              <a:srgbClr val="000000"/>
            </a:solidFill>
            <a:prstDash val="solid"/>
            <a:round/>
            <a:headEnd len="med" w="med" type="none"/>
            <a:tailEnd len="med" w="med" type="none"/>
          </a:ln>
        </p:spPr>
      </p:cxnSp>
      <p:cxnSp>
        <p:nvCxnSpPr>
          <p:cNvPr id="524" name="Google Shape;524;p31"/>
          <p:cNvCxnSpPr/>
          <p:nvPr/>
        </p:nvCxnSpPr>
        <p:spPr>
          <a:xfrm>
            <a:off x="9312994" y="4129079"/>
            <a:ext cx="1587" cy="25400"/>
          </a:xfrm>
          <a:prstGeom prst="straightConnector1">
            <a:avLst/>
          </a:prstGeom>
          <a:noFill/>
          <a:ln cap="flat" cmpd="sng" w="9525">
            <a:solidFill>
              <a:srgbClr val="000000"/>
            </a:solidFill>
            <a:prstDash val="solid"/>
            <a:round/>
            <a:headEnd len="med" w="med" type="none"/>
            <a:tailEnd len="med" w="med" type="none"/>
          </a:ln>
        </p:spPr>
      </p:cxnSp>
      <p:sp>
        <p:nvSpPr>
          <p:cNvPr id="525" name="Google Shape;525;p31"/>
          <p:cNvSpPr/>
          <p:nvPr/>
        </p:nvSpPr>
        <p:spPr>
          <a:xfrm>
            <a:off x="9270130" y="6237279"/>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25</a:t>
            </a:r>
            <a:endParaRPr sz="4400">
              <a:solidFill>
                <a:schemeClr val="dk1"/>
              </a:solidFill>
              <a:latin typeface="Times New Roman"/>
              <a:ea typeface="Times New Roman"/>
              <a:cs typeface="Times New Roman"/>
              <a:sym typeface="Times New Roman"/>
            </a:endParaRPr>
          </a:p>
        </p:txBody>
      </p:sp>
      <p:cxnSp>
        <p:nvCxnSpPr>
          <p:cNvPr id="526" name="Google Shape;526;p31"/>
          <p:cNvCxnSpPr/>
          <p:nvPr/>
        </p:nvCxnSpPr>
        <p:spPr>
          <a:xfrm flipH="1" rot="10800000">
            <a:off x="9760669" y="6116627"/>
            <a:ext cx="1587" cy="30163"/>
          </a:xfrm>
          <a:prstGeom prst="straightConnector1">
            <a:avLst/>
          </a:prstGeom>
          <a:noFill/>
          <a:ln cap="flat" cmpd="sng" w="9525">
            <a:solidFill>
              <a:srgbClr val="000000"/>
            </a:solidFill>
            <a:prstDash val="solid"/>
            <a:round/>
            <a:headEnd len="med" w="med" type="none"/>
            <a:tailEnd len="med" w="med" type="none"/>
          </a:ln>
        </p:spPr>
      </p:cxnSp>
      <p:cxnSp>
        <p:nvCxnSpPr>
          <p:cNvPr id="527" name="Google Shape;527;p31"/>
          <p:cNvCxnSpPr/>
          <p:nvPr/>
        </p:nvCxnSpPr>
        <p:spPr>
          <a:xfrm>
            <a:off x="9760669" y="4129079"/>
            <a:ext cx="1587" cy="25400"/>
          </a:xfrm>
          <a:prstGeom prst="straightConnector1">
            <a:avLst/>
          </a:prstGeom>
          <a:noFill/>
          <a:ln cap="flat" cmpd="sng" w="9525">
            <a:solidFill>
              <a:srgbClr val="000000"/>
            </a:solidFill>
            <a:prstDash val="solid"/>
            <a:round/>
            <a:headEnd len="med" w="med" type="none"/>
            <a:tailEnd len="med" w="med" type="none"/>
          </a:ln>
        </p:spPr>
      </p:cxnSp>
      <p:sp>
        <p:nvSpPr>
          <p:cNvPr id="528" name="Google Shape;528;p31"/>
          <p:cNvSpPr/>
          <p:nvPr/>
        </p:nvSpPr>
        <p:spPr>
          <a:xfrm>
            <a:off x="9717805" y="6237279"/>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30</a:t>
            </a:r>
            <a:endParaRPr sz="4400">
              <a:solidFill>
                <a:schemeClr val="dk1"/>
              </a:solidFill>
              <a:latin typeface="Times New Roman"/>
              <a:ea typeface="Times New Roman"/>
              <a:cs typeface="Times New Roman"/>
              <a:sym typeface="Times New Roman"/>
            </a:endParaRPr>
          </a:p>
        </p:txBody>
      </p:sp>
      <p:cxnSp>
        <p:nvCxnSpPr>
          <p:cNvPr id="529" name="Google Shape;529;p31"/>
          <p:cNvCxnSpPr/>
          <p:nvPr/>
        </p:nvCxnSpPr>
        <p:spPr>
          <a:xfrm>
            <a:off x="7103193" y="6146790"/>
            <a:ext cx="23812" cy="1587"/>
          </a:xfrm>
          <a:prstGeom prst="straightConnector1">
            <a:avLst/>
          </a:prstGeom>
          <a:noFill/>
          <a:ln cap="flat" cmpd="sng" w="9525">
            <a:solidFill>
              <a:srgbClr val="000000"/>
            </a:solidFill>
            <a:prstDash val="solid"/>
            <a:round/>
            <a:headEnd len="med" w="med" type="none"/>
            <a:tailEnd len="med" w="med" type="none"/>
          </a:ln>
        </p:spPr>
      </p:cxnSp>
      <p:cxnSp>
        <p:nvCxnSpPr>
          <p:cNvPr id="530" name="Google Shape;530;p31"/>
          <p:cNvCxnSpPr/>
          <p:nvPr/>
        </p:nvCxnSpPr>
        <p:spPr>
          <a:xfrm flipH="1">
            <a:off x="9728918" y="6146790"/>
            <a:ext cx="31750" cy="1587"/>
          </a:xfrm>
          <a:prstGeom prst="straightConnector1">
            <a:avLst/>
          </a:prstGeom>
          <a:noFill/>
          <a:ln cap="flat" cmpd="sng" w="9525">
            <a:solidFill>
              <a:srgbClr val="000000"/>
            </a:solidFill>
            <a:prstDash val="solid"/>
            <a:round/>
            <a:headEnd len="med" w="med" type="none"/>
            <a:tailEnd len="med" w="med" type="none"/>
          </a:ln>
        </p:spPr>
      </p:cxnSp>
      <p:sp>
        <p:nvSpPr>
          <p:cNvPr id="531" name="Google Shape;531;p31"/>
          <p:cNvSpPr/>
          <p:nvPr/>
        </p:nvSpPr>
        <p:spPr>
          <a:xfrm>
            <a:off x="6912693" y="6097576"/>
            <a:ext cx="8496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0</a:t>
            </a:r>
            <a:endParaRPr sz="4400">
              <a:solidFill>
                <a:schemeClr val="dk1"/>
              </a:solidFill>
              <a:latin typeface="Times New Roman"/>
              <a:ea typeface="Times New Roman"/>
              <a:cs typeface="Times New Roman"/>
              <a:sym typeface="Times New Roman"/>
            </a:endParaRPr>
          </a:p>
        </p:txBody>
      </p:sp>
      <p:cxnSp>
        <p:nvCxnSpPr>
          <p:cNvPr id="532" name="Google Shape;532;p31"/>
          <p:cNvCxnSpPr/>
          <p:nvPr/>
        </p:nvCxnSpPr>
        <p:spPr>
          <a:xfrm>
            <a:off x="7103193" y="5870566"/>
            <a:ext cx="23812" cy="1588"/>
          </a:xfrm>
          <a:prstGeom prst="straightConnector1">
            <a:avLst/>
          </a:prstGeom>
          <a:noFill/>
          <a:ln cap="flat" cmpd="sng" w="9525">
            <a:solidFill>
              <a:srgbClr val="000000"/>
            </a:solidFill>
            <a:prstDash val="solid"/>
            <a:round/>
            <a:headEnd len="med" w="med" type="none"/>
            <a:tailEnd len="med" w="med" type="none"/>
          </a:ln>
        </p:spPr>
      </p:cxnSp>
      <p:cxnSp>
        <p:nvCxnSpPr>
          <p:cNvPr id="533" name="Google Shape;533;p31"/>
          <p:cNvCxnSpPr/>
          <p:nvPr/>
        </p:nvCxnSpPr>
        <p:spPr>
          <a:xfrm flipH="1">
            <a:off x="9728918" y="5870566"/>
            <a:ext cx="31750" cy="1588"/>
          </a:xfrm>
          <a:prstGeom prst="straightConnector1">
            <a:avLst/>
          </a:prstGeom>
          <a:noFill/>
          <a:ln cap="flat" cmpd="sng" w="9525">
            <a:solidFill>
              <a:srgbClr val="000000"/>
            </a:solidFill>
            <a:prstDash val="solid"/>
            <a:round/>
            <a:headEnd len="med" w="med" type="none"/>
            <a:tailEnd len="med" w="med" type="none"/>
          </a:ln>
        </p:spPr>
      </p:cxnSp>
      <p:sp>
        <p:nvSpPr>
          <p:cNvPr id="534" name="Google Shape;534;p31"/>
          <p:cNvSpPr/>
          <p:nvPr/>
        </p:nvSpPr>
        <p:spPr>
          <a:xfrm>
            <a:off x="6912693" y="5821354"/>
            <a:ext cx="8496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5</a:t>
            </a:r>
            <a:endParaRPr sz="4400">
              <a:solidFill>
                <a:schemeClr val="dk1"/>
              </a:solidFill>
              <a:latin typeface="Times New Roman"/>
              <a:ea typeface="Times New Roman"/>
              <a:cs typeface="Times New Roman"/>
              <a:sym typeface="Times New Roman"/>
            </a:endParaRPr>
          </a:p>
        </p:txBody>
      </p:sp>
      <p:cxnSp>
        <p:nvCxnSpPr>
          <p:cNvPr id="535" name="Google Shape;535;p31"/>
          <p:cNvCxnSpPr/>
          <p:nvPr/>
        </p:nvCxnSpPr>
        <p:spPr>
          <a:xfrm>
            <a:off x="7103193" y="5521316"/>
            <a:ext cx="23812" cy="1588"/>
          </a:xfrm>
          <a:prstGeom prst="straightConnector1">
            <a:avLst/>
          </a:prstGeom>
          <a:noFill/>
          <a:ln cap="flat" cmpd="sng" w="9525">
            <a:solidFill>
              <a:srgbClr val="000000"/>
            </a:solidFill>
            <a:prstDash val="solid"/>
            <a:round/>
            <a:headEnd len="med" w="med" type="none"/>
            <a:tailEnd len="med" w="med" type="none"/>
          </a:ln>
        </p:spPr>
      </p:cxnSp>
      <p:cxnSp>
        <p:nvCxnSpPr>
          <p:cNvPr id="536" name="Google Shape;536;p31"/>
          <p:cNvCxnSpPr/>
          <p:nvPr/>
        </p:nvCxnSpPr>
        <p:spPr>
          <a:xfrm flipH="1">
            <a:off x="9728918" y="5521316"/>
            <a:ext cx="31750" cy="1588"/>
          </a:xfrm>
          <a:prstGeom prst="straightConnector1">
            <a:avLst/>
          </a:prstGeom>
          <a:noFill/>
          <a:ln cap="flat" cmpd="sng" w="9525">
            <a:solidFill>
              <a:srgbClr val="000000"/>
            </a:solidFill>
            <a:prstDash val="solid"/>
            <a:round/>
            <a:headEnd len="med" w="med" type="none"/>
            <a:tailEnd len="med" w="med" type="none"/>
          </a:ln>
        </p:spPr>
      </p:cxnSp>
      <p:sp>
        <p:nvSpPr>
          <p:cNvPr id="537" name="Google Shape;537;p31"/>
          <p:cNvSpPr/>
          <p:nvPr/>
        </p:nvSpPr>
        <p:spPr>
          <a:xfrm>
            <a:off x="6869830" y="5473691"/>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10</a:t>
            </a:r>
            <a:endParaRPr sz="4400">
              <a:solidFill>
                <a:schemeClr val="dk1"/>
              </a:solidFill>
              <a:latin typeface="Times New Roman"/>
              <a:ea typeface="Times New Roman"/>
              <a:cs typeface="Times New Roman"/>
              <a:sym typeface="Times New Roman"/>
            </a:endParaRPr>
          </a:p>
        </p:txBody>
      </p:sp>
      <p:cxnSp>
        <p:nvCxnSpPr>
          <p:cNvPr id="538" name="Google Shape;538;p31"/>
          <p:cNvCxnSpPr/>
          <p:nvPr/>
        </p:nvCxnSpPr>
        <p:spPr>
          <a:xfrm>
            <a:off x="7103193" y="5173655"/>
            <a:ext cx="23812" cy="1587"/>
          </a:xfrm>
          <a:prstGeom prst="straightConnector1">
            <a:avLst/>
          </a:prstGeom>
          <a:noFill/>
          <a:ln cap="flat" cmpd="sng" w="9525">
            <a:solidFill>
              <a:srgbClr val="000000"/>
            </a:solidFill>
            <a:prstDash val="solid"/>
            <a:round/>
            <a:headEnd len="med" w="med" type="none"/>
            <a:tailEnd len="med" w="med" type="none"/>
          </a:ln>
        </p:spPr>
      </p:cxnSp>
      <p:cxnSp>
        <p:nvCxnSpPr>
          <p:cNvPr id="539" name="Google Shape;539;p31"/>
          <p:cNvCxnSpPr/>
          <p:nvPr/>
        </p:nvCxnSpPr>
        <p:spPr>
          <a:xfrm flipH="1">
            <a:off x="9728918" y="5173655"/>
            <a:ext cx="31750" cy="1587"/>
          </a:xfrm>
          <a:prstGeom prst="straightConnector1">
            <a:avLst/>
          </a:prstGeom>
          <a:noFill/>
          <a:ln cap="flat" cmpd="sng" w="9525">
            <a:solidFill>
              <a:srgbClr val="000000"/>
            </a:solidFill>
            <a:prstDash val="solid"/>
            <a:round/>
            <a:headEnd len="med" w="med" type="none"/>
            <a:tailEnd len="med" w="med" type="none"/>
          </a:ln>
        </p:spPr>
      </p:cxnSp>
      <p:sp>
        <p:nvSpPr>
          <p:cNvPr id="540" name="Google Shape;540;p31"/>
          <p:cNvSpPr/>
          <p:nvPr/>
        </p:nvSpPr>
        <p:spPr>
          <a:xfrm>
            <a:off x="6869830" y="5124441"/>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15</a:t>
            </a:r>
            <a:endParaRPr sz="4400">
              <a:solidFill>
                <a:schemeClr val="dk1"/>
              </a:solidFill>
              <a:latin typeface="Times New Roman"/>
              <a:ea typeface="Times New Roman"/>
              <a:cs typeface="Times New Roman"/>
              <a:sym typeface="Times New Roman"/>
            </a:endParaRPr>
          </a:p>
        </p:txBody>
      </p:sp>
      <p:cxnSp>
        <p:nvCxnSpPr>
          <p:cNvPr id="541" name="Google Shape;541;p31"/>
          <p:cNvCxnSpPr/>
          <p:nvPr/>
        </p:nvCxnSpPr>
        <p:spPr>
          <a:xfrm>
            <a:off x="7103193" y="4825991"/>
            <a:ext cx="23812" cy="1588"/>
          </a:xfrm>
          <a:prstGeom prst="straightConnector1">
            <a:avLst/>
          </a:prstGeom>
          <a:noFill/>
          <a:ln cap="flat" cmpd="sng" w="9525">
            <a:solidFill>
              <a:srgbClr val="000000"/>
            </a:solidFill>
            <a:prstDash val="solid"/>
            <a:round/>
            <a:headEnd len="med" w="med" type="none"/>
            <a:tailEnd len="med" w="med" type="none"/>
          </a:ln>
        </p:spPr>
      </p:cxnSp>
      <p:cxnSp>
        <p:nvCxnSpPr>
          <p:cNvPr id="542" name="Google Shape;542;p31"/>
          <p:cNvCxnSpPr/>
          <p:nvPr/>
        </p:nvCxnSpPr>
        <p:spPr>
          <a:xfrm flipH="1">
            <a:off x="9728918" y="4825991"/>
            <a:ext cx="31750" cy="1588"/>
          </a:xfrm>
          <a:prstGeom prst="straightConnector1">
            <a:avLst/>
          </a:prstGeom>
          <a:noFill/>
          <a:ln cap="flat" cmpd="sng" w="9525">
            <a:solidFill>
              <a:srgbClr val="000000"/>
            </a:solidFill>
            <a:prstDash val="solid"/>
            <a:round/>
            <a:headEnd len="med" w="med" type="none"/>
            <a:tailEnd len="med" w="med" type="none"/>
          </a:ln>
        </p:spPr>
      </p:cxnSp>
      <p:sp>
        <p:nvSpPr>
          <p:cNvPr id="543" name="Google Shape;543;p31"/>
          <p:cNvSpPr/>
          <p:nvPr/>
        </p:nvSpPr>
        <p:spPr>
          <a:xfrm>
            <a:off x="6869830" y="4776779"/>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20</a:t>
            </a:r>
            <a:endParaRPr sz="4400">
              <a:solidFill>
                <a:schemeClr val="dk1"/>
              </a:solidFill>
              <a:latin typeface="Times New Roman"/>
              <a:ea typeface="Times New Roman"/>
              <a:cs typeface="Times New Roman"/>
              <a:sym typeface="Times New Roman"/>
            </a:endParaRPr>
          </a:p>
        </p:txBody>
      </p:sp>
      <p:cxnSp>
        <p:nvCxnSpPr>
          <p:cNvPr id="544" name="Google Shape;544;p31"/>
          <p:cNvCxnSpPr/>
          <p:nvPr/>
        </p:nvCxnSpPr>
        <p:spPr>
          <a:xfrm>
            <a:off x="7103193" y="4476741"/>
            <a:ext cx="23812" cy="1588"/>
          </a:xfrm>
          <a:prstGeom prst="straightConnector1">
            <a:avLst/>
          </a:prstGeom>
          <a:noFill/>
          <a:ln cap="flat" cmpd="sng" w="9525">
            <a:solidFill>
              <a:srgbClr val="000000"/>
            </a:solidFill>
            <a:prstDash val="solid"/>
            <a:round/>
            <a:headEnd len="med" w="med" type="none"/>
            <a:tailEnd len="med" w="med" type="none"/>
          </a:ln>
        </p:spPr>
      </p:cxnSp>
      <p:cxnSp>
        <p:nvCxnSpPr>
          <p:cNvPr id="545" name="Google Shape;545;p31"/>
          <p:cNvCxnSpPr/>
          <p:nvPr/>
        </p:nvCxnSpPr>
        <p:spPr>
          <a:xfrm flipH="1">
            <a:off x="9728918" y="4476741"/>
            <a:ext cx="31750" cy="1588"/>
          </a:xfrm>
          <a:prstGeom prst="straightConnector1">
            <a:avLst/>
          </a:prstGeom>
          <a:noFill/>
          <a:ln cap="flat" cmpd="sng" w="9525">
            <a:solidFill>
              <a:srgbClr val="000000"/>
            </a:solidFill>
            <a:prstDash val="solid"/>
            <a:round/>
            <a:headEnd len="med" w="med" type="none"/>
            <a:tailEnd len="med" w="med" type="none"/>
          </a:ln>
        </p:spPr>
      </p:cxnSp>
      <p:sp>
        <p:nvSpPr>
          <p:cNvPr id="546" name="Google Shape;546;p31"/>
          <p:cNvSpPr/>
          <p:nvPr/>
        </p:nvSpPr>
        <p:spPr>
          <a:xfrm>
            <a:off x="6869830" y="4429116"/>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25</a:t>
            </a:r>
            <a:endParaRPr sz="4400">
              <a:solidFill>
                <a:schemeClr val="dk1"/>
              </a:solidFill>
              <a:latin typeface="Times New Roman"/>
              <a:ea typeface="Times New Roman"/>
              <a:cs typeface="Times New Roman"/>
              <a:sym typeface="Times New Roman"/>
            </a:endParaRPr>
          </a:p>
        </p:txBody>
      </p:sp>
      <p:cxnSp>
        <p:nvCxnSpPr>
          <p:cNvPr id="547" name="Google Shape;547;p31"/>
          <p:cNvCxnSpPr/>
          <p:nvPr/>
        </p:nvCxnSpPr>
        <p:spPr>
          <a:xfrm>
            <a:off x="7103193" y="4129080"/>
            <a:ext cx="23812" cy="1587"/>
          </a:xfrm>
          <a:prstGeom prst="straightConnector1">
            <a:avLst/>
          </a:prstGeom>
          <a:noFill/>
          <a:ln cap="flat" cmpd="sng" w="9525">
            <a:solidFill>
              <a:srgbClr val="000000"/>
            </a:solidFill>
            <a:prstDash val="solid"/>
            <a:round/>
            <a:headEnd len="med" w="med" type="none"/>
            <a:tailEnd len="med" w="med" type="none"/>
          </a:ln>
        </p:spPr>
      </p:cxnSp>
      <p:cxnSp>
        <p:nvCxnSpPr>
          <p:cNvPr id="548" name="Google Shape;548;p31"/>
          <p:cNvCxnSpPr/>
          <p:nvPr/>
        </p:nvCxnSpPr>
        <p:spPr>
          <a:xfrm flipH="1">
            <a:off x="9728918" y="4129080"/>
            <a:ext cx="31750" cy="1587"/>
          </a:xfrm>
          <a:prstGeom prst="straightConnector1">
            <a:avLst/>
          </a:prstGeom>
          <a:noFill/>
          <a:ln cap="flat" cmpd="sng" w="9525">
            <a:solidFill>
              <a:srgbClr val="000000"/>
            </a:solidFill>
            <a:prstDash val="solid"/>
            <a:round/>
            <a:headEnd len="med" w="med" type="none"/>
            <a:tailEnd len="med" w="med" type="none"/>
          </a:ln>
        </p:spPr>
      </p:cxnSp>
      <p:sp>
        <p:nvSpPr>
          <p:cNvPr id="549" name="Google Shape;549;p31"/>
          <p:cNvSpPr/>
          <p:nvPr/>
        </p:nvSpPr>
        <p:spPr>
          <a:xfrm>
            <a:off x="6869830" y="4079866"/>
            <a:ext cx="169918"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30</a:t>
            </a:r>
            <a:endParaRPr sz="4400">
              <a:solidFill>
                <a:schemeClr val="dk1"/>
              </a:solidFill>
              <a:latin typeface="Times New Roman"/>
              <a:ea typeface="Times New Roman"/>
              <a:cs typeface="Times New Roman"/>
              <a:sym typeface="Times New Roman"/>
            </a:endParaRPr>
          </a:p>
        </p:txBody>
      </p:sp>
      <p:cxnSp>
        <p:nvCxnSpPr>
          <p:cNvPr id="550" name="Google Shape;550;p31"/>
          <p:cNvCxnSpPr/>
          <p:nvPr/>
        </p:nvCxnSpPr>
        <p:spPr>
          <a:xfrm>
            <a:off x="7103194" y="4129080"/>
            <a:ext cx="2657475" cy="1587"/>
          </a:xfrm>
          <a:prstGeom prst="straightConnector1">
            <a:avLst/>
          </a:prstGeom>
          <a:noFill/>
          <a:ln cap="flat" cmpd="sng" w="9525">
            <a:solidFill>
              <a:srgbClr val="000000"/>
            </a:solidFill>
            <a:prstDash val="solid"/>
            <a:round/>
            <a:headEnd len="med" w="med" type="none"/>
            <a:tailEnd len="med" w="med" type="none"/>
          </a:ln>
        </p:spPr>
      </p:cxnSp>
      <p:sp>
        <p:nvSpPr>
          <p:cNvPr id="551" name="Google Shape;551;p31"/>
          <p:cNvSpPr/>
          <p:nvPr/>
        </p:nvSpPr>
        <p:spPr>
          <a:xfrm>
            <a:off x="7103194" y="4129079"/>
            <a:ext cx="2657475" cy="2089150"/>
          </a:xfrm>
          <a:custGeom>
            <a:rect b="b" l="l" r="r" t="t"/>
            <a:pathLst>
              <a:path extrusionOk="0" h="342" w="434">
                <a:moveTo>
                  <a:pt x="0" y="342"/>
                </a:moveTo>
                <a:lnTo>
                  <a:pt x="434" y="342"/>
                </a:lnTo>
                <a:lnTo>
                  <a:pt x="434"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552" name="Google Shape;552;p31"/>
          <p:cNvCxnSpPr/>
          <p:nvPr/>
        </p:nvCxnSpPr>
        <p:spPr>
          <a:xfrm flipH="1" rot="10800000">
            <a:off x="7103194" y="4129079"/>
            <a:ext cx="1587" cy="2089150"/>
          </a:xfrm>
          <a:prstGeom prst="straightConnector1">
            <a:avLst/>
          </a:prstGeom>
          <a:noFill/>
          <a:ln cap="flat" cmpd="sng" w="9525">
            <a:solidFill>
              <a:srgbClr val="000000"/>
            </a:solidFill>
            <a:prstDash val="solid"/>
            <a:round/>
            <a:headEnd len="med" w="med" type="none"/>
            <a:tailEnd len="med" w="med" type="none"/>
          </a:ln>
        </p:spPr>
      </p:cxnSp>
      <p:sp>
        <p:nvSpPr>
          <p:cNvPr id="553" name="Google Shape;553;p31"/>
          <p:cNvSpPr/>
          <p:nvPr/>
        </p:nvSpPr>
        <p:spPr>
          <a:xfrm>
            <a:off x="8779594" y="5534016"/>
            <a:ext cx="115887" cy="76200"/>
          </a:xfrm>
          <a:prstGeom prst="ellipse">
            <a:avLst/>
          </a:prstGeom>
          <a:solidFill>
            <a:schemeClr val="accent2"/>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4" name="Google Shape;554;p31"/>
          <p:cNvSpPr/>
          <p:nvPr/>
        </p:nvSpPr>
        <p:spPr>
          <a:xfrm>
            <a:off x="8565280" y="5187942"/>
            <a:ext cx="115888" cy="74613"/>
          </a:xfrm>
          <a:prstGeom prst="ellipse">
            <a:avLst/>
          </a:prstGeom>
          <a:solidFill>
            <a:schemeClr val="accent2"/>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5" name="Google Shape;555;p31"/>
          <p:cNvSpPr/>
          <p:nvPr/>
        </p:nvSpPr>
        <p:spPr>
          <a:xfrm>
            <a:off x="8039819" y="4467217"/>
            <a:ext cx="115887" cy="74613"/>
          </a:xfrm>
          <a:prstGeom prst="ellipse">
            <a:avLst/>
          </a:prstGeom>
          <a:solidFill>
            <a:schemeClr val="accent2"/>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6" name="Google Shape;556;p31"/>
          <p:cNvSpPr/>
          <p:nvPr/>
        </p:nvSpPr>
        <p:spPr>
          <a:xfrm>
            <a:off x="7677869" y="4116379"/>
            <a:ext cx="115887" cy="74612"/>
          </a:xfrm>
          <a:prstGeom prst="ellipse">
            <a:avLst/>
          </a:prstGeom>
          <a:solidFill>
            <a:schemeClr val="accent2"/>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557" name="Google Shape;557;p31"/>
          <p:cNvCxnSpPr/>
          <p:nvPr/>
        </p:nvCxnSpPr>
        <p:spPr>
          <a:xfrm flipH="1" rot="10800000">
            <a:off x="7103194" y="4467217"/>
            <a:ext cx="1487487" cy="1751013"/>
          </a:xfrm>
          <a:prstGeom prst="straightConnector1">
            <a:avLst/>
          </a:prstGeom>
          <a:noFill/>
          <a:ln cap="flat" cmpd="sng" w="28575">
            <a:solidFill>
              <a:srgbClr val="CC3300"/>
            </a:solidFill>
            <a:prstDash val="solid"/>
            <a:round/>
            <a:headEnd len="med" w="med" type="none"/>
            <a:tailEnd len="med" w="med" type="triangle"/>
          </a:ln>
        </p:spPr>
      </p:cxnSp>
      <p:sp>
        <p:nvSpPr>
          <p:cNvPr id="558" name="Google Shape;558;p31"/>
          <p:cNvSpPr/>
          <p:nvPr/>
        </p:nvSpPr>
        <p:spPr>
          <a:xfrm>
            <a:off x="8039818" y="6484668"/>
            <a:ext cx="93224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Wavelength 1</a:t>
            </a:r>
            <a:endParaRPr sz="4400">
              <a:solidFill>
                <a:schemeClr val="dk1"/>
              </a:solidFill>
              <a:latin typeface="Times New Roman"/>
              <a:ea typeface="Times New Roman"/>
              <a:cs typeface="Times New Roman"/>
              <a:sym typeface="Times New Roman"/>
            </a:endParaRPr>
          </a:p>
        </p:txBody>
      </p:sp>
      <p:sp>
        <p:nvSpPr>
          <p:cNvPr id="559" name="Google Shape;559;p31"/>
          <p:cNvSpPr/>
          <p:nvPr/>
        </p:nvSpPr>
        <p:spPr>
          <a:xfrm rot="-5400000">
            <a:off x="6181247" y="5083807"/>
            <a:ext cx="93224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Wavelength 2</a:t>
            </a:r>
            <a:endParaRPr sz="4400">
              <a:solidFill>
                <a:schemeClr val="dk1"/>
              </a:solidFill>
              <a:latin typeface="Times New Roman"/>
              <a:ea typeface="Times New Roman"/>
              <a:cs typeface="Times New Roman"/>
              <a:sym typeface="Times New Roman"/>
            </a:endParaRPr>
          </a:p>
        </p:txBody>
      </p:sp>
      <p:sp>
        <p:nvSpPr>
          <p:cNvPr id="560" name="Google Shape;560;p31"/>
          <p:cNvSpPr txBox="1"/>
          <p:nvPr/>
        </p:nvSpPr>
        <p:spPr>
          <a:xfrm>
            <a:off x="7371480" y="2140363"/>
            <a:ext cx="635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PC 1</a:t>
            </a:r>
            <a:endParaRPr/>
          </a:p>
        </p:txBody>
      </p:sp>
      <p:sp>
        <p:nvSpPr>
          <p:cNvPr id="561" name="Google Shape;561;p31"/>
          <p:cNvSpPr/>
          <p:nvPr/>
        </p:nvSpPr>
        <p:spPr>
          <a:xfrm>
            <a:off x="8168405" y="4887904"/>
            <a:ext cx="115888" cy="74612"/>
          </a:xfrm>
          <a:prstGeom prst="ellipse">
            <a:avLst/>
          </a:prstGeom>
          <a:solidFill>
            <a:schemeClr val="accent2"/>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31"/>
          <p:cNvSpPr txBox="1"/>
          <p:nvPr/>
        </p:nvSpPr>
        <p:spPr>
          <a:xfrm>
            <a:off x="7219080" y="4848217"/>
            <a:ext cx="635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PC 2</a:t>
            </a:r>
            <a:endParaRPr/>
          </a:p>
        </p:txBody>
      </p:sp>
      <p:cxnSp>
        <p:nvCxnSpPr>
          <p:cNvPr id="563" name="Google Shape;563;p31"/>
          <p:cNvCxnSpPr/>
          <p:nvPr/>
        </p:nvCxnSpPr>
        <p:spPr>
          <a:xfrm>
            <a:off x="7523880" y="3933816"/>
            <a:ext cx="1524000" cy="17526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32"/>
          <p:cNvSpPr txBox="1"/>
          <p:nvPr/>
        </p:nvSpPr>
        <p:spPr>
          <a:xfrm>
            <a:off x="1934645" y="1411370"/>
            <a:ext cx="8305800" cy="97872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400">
                <a:solidFill>
                  <a:schemeClr val="dk1"/>
                </a:solidFill>
                <a:latin typeface="Arial"/>
                <a:ea typeface="Arial"/>
                <a:cs typeface="Arial"/>
                <a:sym typeface="Arial"/>
              </a:rPr>
              <a:t>Training set:</a:t>
            </a:r>
            <a:endParaRPr/>
          </a:p>
          <a:p>
            <a:pPr indent="0" lvl="0" marL="0" marR="0" rtl="0" algn="l">
              <a:lnSpc>
                <a:spcPct val="120000"/>
              </a:lnSpc>
              <a:spcBef>
                <a:spcPts val="0"/>
              </a:spcBef>
              <a:spcAft>
                <a:spcPts val="0"/>
              </a:spcAft>
              <a:buNone/>
            </a:pPr>
            <a:r>
              <a:rPr lang="en-US" sz="2400">
                <a:solidFill>
                  <a:schemeClr val="dk1"/>
                </a:solidFill>
                <a:latin typeface="Arial"/>
                <a:ea typeface="Arial"/>
                <a:cs typeface="Arial"/>
                <a:sym typeface="Arial"/>
              </a:rPr>
              <a:t>Preprocessing (feature scaling/mean normalization):</a:t>
            </a:r>
            <a:endParaRPr/>
          </a:p>
        </p:txBody>
      </p:sp>
      <p:sp>
        <p:nvSpPr>
          <p:cNvPr id="570" name="Google Shape;570;p32"/>
          <p:cNvSpPr txBox="1"/>
          <p:nvPr/>
        </p:nvSpPr>
        <p:spPr>
          <a:xfrm>
            <a:off x="1966124" y="4085670"/>
            <a:ext cx="7697742"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Replace each        with               </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Then divide each term (            ) by the standard deviation σ ( or you can also divide by  X</a:t>
            </a:r>
            <a:r>
              <a:rPr baseline="-25000" lang="en-US" sz="2400">
                <a:solidFill>
                  <a:schemeClr val="dk1"/>
                </a:solidFill>
                <a:latin typeface="Arial"/>
                <a:ea typeface="Arial"/>
                <a:cs typeface="Arial"/>
                <a:sym typeface="Arial"/>
              </a:rPr>
              <a:t>max</a:t>
            </a:r>
            <a:r>
              <a:rPr lang="en-US" sz="2400">
                <a:solidFill>
                  <a:schemeClr val="dk1"/>
                </a:solidFill>
                <a:latin typeface="Arial"/>
                <a:ea typeface="Arial"/>
                <a:cs typeface="Arial"/>
                <a:sym typeface="Arial"/>
              </a:rPr>
              <a:t>-X</a:t>
            </a:r>
            <a:r>
              <a:rPr baseline="-25000" lang="en-US" sz="2400">
                <a:solidFill>
                  <a:schemeClr val="dk1"/>
                </a:solidFill>
                <a:latin typeface="Arial"/>
                <a:ea typeface="Arial"/>
                <a:cs typeface="Arial"/>
                <a:sym typeface="Arial"/>
              </a:rPr>
              <a:t>min</a:t>
            </a:r>
            <a:r>
              <a:rPr lang="en-US" sz="2400">
                <a:solidFill>
                  <a:schemeClr val="dk1"/>
                </a:solidFill>
                <a:latin typeface="Arial"/>
                <a:ea typeface="Arial"/>
                <a:cs typeface="Arial"/>
                <a:sym typeface="Arial"/>
              </a:rPr>
              <a:t>) </a:t>
            </a:r>
            <a:endParaRPr/>
          </a:p>
        </p:txBody>
      </p:sp>
      <p:pic>
        <p:nvPicPr>
          <p:cNvPr id="571" name="Google Shape;571;p32"/>
          <p:cNvPicPr preferRelativeResize="0"/>
          <p:nvPr/>
        </p:nvPicPr>
        <p:blipFill rotWithShape="1">
          <a:blip r:embed="rId3">
            <a:alphaModFix/>
          </a:blip>
          <a:srcRect b="0" l="0" r="0" t="0"/>
          <a:stretch/>
        </p:blipFill>
        <p:spPr>
          <a:xfrm>
            <a:off x="4002089" y="1423093"/>
            <a:ext cx="2359152" cy="445008"/>
          </a:xfrm>
          <a:prstGeom prst="rect">
            <a:avLst/>
          </a:prstGeom>
          <a:noFill/>
          <a:ln>
            <a:noFill/>
          </a:ln>
        </p:spPr>
      </p:pic>
      <p:pic>
        <p:nvPicPr>
          <p:cNvPr id="572" name="Google Shape;572;p32"/>
          <p:cNvPicPr preferRelativeResize="0"/>
          <p:nvPr/>
        </p:nvPicPr>
        <p:blipFill rotWithShape="1">
          <a:blip r:embed="rId4">
            <a:alphaModFix/>
          </a:blip>
          <a:srcRect b="0" l="0" r="0" t="0"/>
          <a:stretch/>
        </p:blipFill>
        <p:spPr>
          <a:xfrm>
            <a:off x="2461543" y="2536237"/>
            <a:ext cx="2016252" cy="1109472"/>
          </a:xfrm>
          <a:prstGeom prst="rect">
            <a:avLst/>
          </a:prstGeom>
          <a:noFill/>
          <a:ln>
            <a:noFill/>
          </a:ln>
        </p:spPr>
      </p:pic>
      <p:pic>
        <p:nvPicPr>
          <p:cNvPr id="573" name="Google Shape;573;p32"/>
          <p:cNvPicPr preferRelativeResize="0"/>
          <p:nvPr/>
        </p:nvPicPr>
        <p:blipFill rotWithShape="1">
          <a:blip r:embed="rId5">
            <a:alphaModFix/>
          </a:blip>
          <a:srcRect b="0" l="0" r="0" t="0"/>
          <a:stretch/>
        </p:blipFill>
        <p:spPr>
          <a:xfrm>
            <a:off x="4057171" y="4033550"/>
            <a:ext cx="420624" cy="600456"/>
          </a:xfrm>
          <a:prstGeom prst="rect">
            <a:avLst/>
          </a:prstGeom>
          <a:noFill/>
          <a:ln>
            <a:noFill/>
          </a:ln>
        </p:spPr>
      </p:pic>
      <p:pic>
        <p:nvPicPr>
          <p:cNvPr id="574" name="Google Shape;574;p32"/>
          <p:cNvPicPr preferRelativeResize="0"/>
          <p:nvPr/>
        </p:nvPicPr>
        <p:blipFill rotWithShape="1">
          <a:blip r:embed="rId6">
            <a:alphaModFix/>
          </a:blip>
          <a:srcRect b="0" l="0" r="0" t="0"/>
          <a:stretch/>
        </p:blipFill>
        <p:spPr>
          <a:xfrm>
            <a:off x="5278947" y="4237670"/>
            <a:ext cx="944118" cy="298704"/>
          </a:xfrm>
          <a:prstGeom prst="rect">
            <a:avLst/>
          </a:prstGeom>
          <a:noFill/>
          <a:ln>
            <a:noFill/>
          </a:ln>
        </p:spPr>
      </p:pic>
      <p:sp>
        <p:nvSpPr>
          <p:cNvPr id="575" name="Google Shape;575;p32"/>
          <p:cNvSpPr txBox="1"/>
          <p:nvPr/>
        </p:nvSpPr>
        <p:spPr>
          <a:xfrm>
            <a:off x="657726" y="372253"/>
            <a:ext cx="9488255" cy="1870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Step 1 - Data Preprocessing</a:t>
            </a:r>
            <a:endParaRPr/>
          </a:p>
        </p:txBody>
      </p:sp>
      <p:pic>
        <p:nvPicPr>
          <p:cNvPr id="576" name="Google Shape;576;p32"/>
          <p:cNvPicPr preferRelativeResize="0"/>
          <p:nvPr/>
        </p:nvPicPr>
        <p:blipFill rotWithShape="1">
          <a:blip r:embed="rId6">
            <a:alphaModFix/>
          </a:blip>
          <a:srcRect b="0" l="0" r="0" t="0"/>
          <a:stretch/>
        </p:blipFill>
        <p:spPr>
          <a:xfrm>
            <a:off x="5278947" y="4987294"/>
            <a:ext cx="944118" cy="29870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33"/>
          <p:cNvSpPr txBox="1"/>
          <p:nvPr/>
        </p:nvSpPr>
        <p:spPr>
          <a:xfrm>
            <a:off x="1981200" y="1267867"/>
            <a:ext cx="8305800" cy="4032898"/>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400">
                <a:solidFill>
                  <a:schemeClr val="dk1"/>
                </a:solidFill>
                <a:latin typeface="Arial"/>
                <a:ea typeface="Arial"/>
                <a:cs typeface="Arial"/>
                <a:sym typeface="Arial"/>
              </a:rPr>
              <a:t>Reduce data from </a:t>
            </a:r>
            <a:r>
              <a:rPr b="1" lang="en-US" sz="2400">
                <a:solidFill>
                  <a:schemeClr val="accent1"/>
                </a:solidFill>
                <a:latin typeface="Arial"/>
                <a:ea typeface="Arial"/>
                <a:cs typeface="Arial"/>
                <a:sym typeface="Arial"/>
              </a:rPr>
              <a:t>n</a:t>
            </a:r>
            <a:r>
              <a:rPr lang="en-US" sz="2400">
                <a:solidFill>
                  <a:schemeClr val="dk1"/>
                </a:solidFill>
                <a:latin typeface="Arial"/>
                <a:ea typeface="Arial"/>
                <a:cs typeface="Arial"/>
                <a:sym typeface="Arial"/>
              </a:rPr>
              <a:t>-dimensions to </a:t>
            </a:r>
            <a:r>
              <a:rPr b="1" lang="en-US" sz="2400">
                <a:solidFill>
                  <a:srgbClr val="4F81BD"/>
                </a:solidFill>
                <a:latin typeface="Arial"/>
                <a:ea typeface="Arial"/>
                <a:cs typeface="Arial"/>
                <a:sym typeface="Arial"/>
              </a:rPr>
              <a:t>k</a:t>
            </a:r>
            <a:r>
              <a:rPr lang="en-US" sz="2400">
                <a:solidFill>
                  <a:schemeClr val="dk1"/>
                </a:solidFill>
                <a:latin typeface="Arial"/>
                <a:ea typeface="Arial"/>
                <a:cs typeface="Arial"/>
                <a:sym typeface="Arial"/>
              </a:rPr>
              <a:t>-dimensions</a:t>
            </a:r>
            <a:endParaRPr/>
          </a:p>
          <a:p>
            <a:pPr indent="0" lvl="0" marL="0" marR="0" rtl="0" algn="l">
              <a:lnSpc>
                <a:spcPct val="120000"/>
              </a:lnSpc>
              <a:spcBef>
                <a:spcPts val="0"/>
              </a:spcBef>
              <a:spcAft>
                <a:spcPts val="0"/>
              </a:spcAft>
              <a:buNone/>
            </a:pPr>
            <a:r>
              <a:rPr b="1" lang="en-US" sz="2400">
                <a:solidFill>
                  <a:schemeClr val="dk1"/>
                </a:solidFill>
                <a:latin typeface="Arial"/>
                <a:ea typeface="Arial"/>
                <a:cs typeface="Arial"/>
                <a:sym typeface="Arial"/>
              </a:rPr>
              <a:t>Compute “covariance matrix”:</a:t>
            </a:r>
            <a:endParaRPr/>
          </a:p>
          <a:p>
            <a:pPr indent="0" lvl="0" marL="0" marR="0" rtl="0" algn="l">
              <a:lnSpc>
                <a:spcPct val="120000"/>
              </a:lnSpc>
              <a:spcBef>
                <a:spcPts val="0"/>
              </a:spcBef>
              <a:spcAft>
                <a:spcPts val="0"/>
              </a:spcAft>
              <a:buNone/>
            </a:pPr>
            <a:r>
              <a:t/>
            </a:r>
            <a:endParaRPr sz="24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t/>
            </a:r>
            <a:endParaRPr sz="24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t/>
            </a:r>
            <a:endParaRPr sz="24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t/>
            </a:r>
            <a:endParaRPr sz="24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t/>
            </a:r>
            <a:endParaRPr sz="24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2400">
                <a:solidFill>
                  <a:schemeClr val="dk1"/>
                </a:solidFill>
                <a:latin typeface="Arial"/>
                <a:ea typeface="Arial"/>
                <a:cs typeface="Arial"/>
                <a:sym typeface="Arial"/>
              </a:rPr>
              <a:t>	</a:t>
            </a:r>
            <a:endParaRPr/>
          </a:p>
          <a:p>
            <a:pPr indent="0" lvl="0" marL="0" marR="0" rtl="0" algn="l">
              <a:lnSpc>
                <a:spcPct val="120000"/>
              </a:lnSpc>
              <a:spcBef>
                <a:spcPts val="0"/>
              </a:spcBef>
              <a:spcAft>
                <a:spcPts val="0"/>
              </a:spcAft>
              <a:buNone/>
            </a:pPr>
            <a:r>
              <a:rPr lang="en-US" sz="2200">
                <a:solidFill>
                  <a:srgbClr val="002060"/>
                </a:solidFill>
                <a:latin typeface="Arial"/>
                <a:ea typeface="Arial"/>
                <a:cs typeface="Arial"/>
                <a:sym typeface="Arial"/>
              </a:rPr>
              <a:t>	</a:t>
            </a:r>
            <a:endParaRPr/>
          </a:p>
        </p:txBody>
      </p:sp>
      <p:pic>
        <p:nvPicPr>
          <p:cNvPr id="583" name="Google Shape;583;p33"/>
          <p:cNvPicPr preferRelativeResize="0"/>
          <p:nvPr/>
        </p:nvPicPr>
        <p:blipFill rotWithShape="1">
          <a:blip r:embed="rId3">
            <a:alphaModFix/>
          </a:blip>
          <a:srcRect b="0" l="0" r="0" t="0"/>
          <a:stretch/>
        </p:blipFill>
        <p:spPr>
          <a:xfrm>
            <a:off x="2971800" y="2498686"/>
            <a:ext cx="3432346" cy="1265829"/>
          </a:xfrm>
          <a:prstGeom prst="rect">
            <a:avLst/>
          </a:prstGeom>
          <a:noFill/>
          <a:ln>
            <a:noFill/>
          </a:ln>
        </p:spPr>
      </p:pic>
      <p:sp>
        <p:nvSpPr>
          <p:cNvPr id="584" name="Google Shape;584;p33"/>
          <p:cNvSpPr txBox="1"/>
          <p:nvPr/>
        </p:nvSpPr>
        <p:spPr>
          <a:xfrm>
            <a:off x="753979" y="394296"/>
            <a:ext cx="9456821" cy="1870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Step 2 – Apply PCA</a:t>
            </a:r>
            <a:endParaRPr/>
          </a:p>
        </p:txBody>
      </p:sp>
      <p:sp>
        <p:nvSpPr>
          <p:cNvPr id="585" name="Google Shape;585;p33"/>
          <p:cNvSpPr txBox="1"/>
          <p:nvPr/>
        </p:nvSpPr>
        <p:spPr>
          <a:xfrm>
            <a:off x="6968294" y="2183283"/>
            <a:ext cx="281800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accent2"/>
                </a:solidFill>
                <a:latin typeface="Arial"/>
                <a:ea typeface="Arial"/>
                <a:cs typeface="Arial"/>
                <a:sym typeface="Arial"/>
              </a:rPr>
              <a:t>measure of how much two random variables change together</a:t>
            </a:r>
            <a:endParaRPr/>
          </a:p>
        </p:txBody>
      </p:sp>
      <p:cxnSp>
        <p:nvCxnSpPr>
          <p:cNvPr id="586" name="Google Shape;586;p33"/>
          <p:cNvCxnSpPr>
            <a:stCxn id="585" idx="1"/>
          </p:cNvCxnSpPr>
          <p:nvPr/>
        </p:nvCxnSpPr>
        <p:spPr>
          <a:xfrm rot="10800000">
            <a:off x="4906694" y="2274714"/>
            <a:ext cx="2061600" cy="416400"/>
          </a:xfrm>
          <a:prstGeom prst="straightConnector1">
            <a:avLst/>
          </a:prstGeom>
          <a:noFill/>
          <a:ln cap="flat" cmpd="sng" w="26425">
            <a:solidFill>
              <a:schemeClr val="accent1"/>
            </a:solidFill>
            <a:prstDash val="solid"/>
            <a:round/>
            <a:headEnd len="sm" w="sm" type="none"/>
            <a:tailEnd len="med" w="med" type="stealth"/>
          </a:ln>
        </p:spPr>
      </p:cxnSp>
      <p:sp>
        <p:nvSpPr>
          <p:cNvPr id="587" name="Google Shape;587;p33"/>
          <p:cNvSpPr txBox="1"/>
          <p:nvPr/>
        </p:nvSpPr>
        <p:spPr>
          <a:xfrm>
            <a:off x="4809974" y="3774402"/>
            <a:ext cx="5568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2"/>
                </a:solidFill>
                <a:latin typeface="Arial"/>
                <a:ea typeface="Arial"/>
                <a:cs typeface="Arial"/>
                <a:sym typeface="Arial"/>
              </a:rPr>
              <a:t>nx1</a:t>
            </a:r>
            <a:endParaRPr/>
          </a:p>
        </p:txBody>
      </p:sp>
      <p:cxnSp>
        <p:nvCxnSpPr>
          <p:cNvPr id="588" name="Google Shape;588;p33"/>
          <p:cNvCxnSpPr/>
          <p:nvPr/>
        </p:nvCxnSpPr>
        <p:spPr>
          <a:xfrm flipH="1" rot="10800000">
            <a:off x="5088393" y="3421319"/>
            <a:ext cx="2" cy="329868"/>
          </a:xfrm>
          <a:prstGeom prst="straightConnector1">
            <a:avLst/>
          </a:prstGeom>
          <a:noFill/>
          <a:ln cap="flat" cmpd="sng" w="26425">
            <a:solidFill>
              <a:schemeClr val="accent1"/>
            </a:solidFill>
            <a:prstDash val="solid"/>
            <a:round/>
            <a:headEnd len="sm" w="sm" type="none"/>
            <a:tailEnd len="med" w="med" type="stealth"/>
          </a:ln>
        </p:spPr>
      </p:cxnSp>
      <p:sp>
        <p:nvSpPr>
          <p:cNvPr id="589" name="Google Shape;589;p33"/>
          <p:cNvSpPr txBox="1"/>
          <p:nvPr/>
        </p:nvSpPr>
        <p:spPr>
          <a:xfrm>
            <a:off x="5765368" y="3774402"/>
            <a:ext cx="5568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2"/>
                </a:solidFill>
                <a:latin typeface="Arial"/>
                <a:ea typeface="Arial"/>
                <a:cs typeface="Arial"/>
                <a:sym typeface="Arial"/>
              </a:rPr>
              <a:t>1xn</a:t>
            </a:r>
            <a:endParaRPr/>
          </a:p>
        </p:txBody>
      </p:sp>
      <p:cxnSp>
        <p:nvCxnSpPr>
          <p:cNvPr id="590" name="Google Shape;590;p33"/>
          <p:cNvCxnSpPr/>
          <p:nvPr/>
        </p:nvCxnSpPr>
        <p:spPr>
          <a:xfrm rot="10800000">
            <a:off x="5978256" y="3354777"/>
            <a:ext cx="8838" cy="396410"/>
          </a:xfrm>
          <a:prstGeom prst="straightConnector1">
            <a:avLst/>
          </a:prstGeom>
          <a:noFill/>
          <a:ln cap="flat" cmpd="sng" w="26425">
            <a:solidFill>
              <a:schemeClr val="accent1"/>
            </a:solidFill>
            <a:prstDash val="solid"/>
            <a:round/>
            <a:headEnd len="sm" w="sm" type="none"/>
            <a:tailEnd len="med" w="med" type="stealth"/>
          </a:ln>
        </p:spPr>
      </p:cxnSp>
      <p:cxnSp>
        <p:nvCxnSpPr>
          <p:cNvPr id="591" name="Google Shape;591;p33"/>
          <p:cNvCxnSpPr/>
          <p:nvPr/>
        </p:nvCxnSpPr>
        <p:spPr>
          <a:xfrm>
            <a:off x="1981200" y="2618656"/>
            <a:ext cx="898699" cy="222389"/>
          </a:xfrm>
          <a:prstGeom prst="straightConnector1">
            <a:avLst/>
          </a:prstGeom>
          <a:noFill/>
          <a:ln cap="flat" cmpd="sng" w="26425">
            <a:solidFill>
              <a:schemeClr val="accent1"/>
            </a:solidFill>
            <a:prstDash val="solid"/>
            <a:round/>
            <a:headEnd len="sm" w="sm" type="none"/>
            <a:tailEnd len="med" w="med" type="stealth"/>
          </a:ln>
        </p:spPr>
      </p:cxnSp>
      <p:sp>
        <p:nvSpPr>
          <p:cNvPr id="592" name="Google Shape;592;p33"/>
          <p:cNvSpPr txBox="1"/>
          <p:nvPr/>
        </p:nvSpPr>
        <p:spPr>
          <a:xfrm>
            <a:off x="1202076" y="2321782"/>
            <a:ext cx="5568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2"/>
                </a:solidFill>
                <a:latin typeface="Arial"/>
                <a:ea typeface="Arial"/>
                <a:cs typeface="Arial"/>
                <a:sym typeface="Arial"/>
              </a:rPr>
              <a:t>nxn</a:t>
            </a:r>
            <a:endParaRPr sz="1800">
              <a:solidFill>
                <a:schemeClr val="accent2"/>
              </a:solidFill>
              <a:latin typeface="Arial"/>
              <a:ea typeface="Arial"/>
              <a:cs typeface="Arial"/>
              <a:sym typeface="Arial"/>
            </a:endParaRPr>
          </a:p>
        </p:txBody>
      </p:sp>
      <p:sp>
        <p:nvSpPr>
          <p:cNvPr id="593" name="Google Shape;593;p33"/>
          <p:cNvSpPr txBox="1"/>
          <p:nvPr/>
        </p:nvSpPr>
        <p:spPr>
          <a:xfrm>
            <a:off x="1981200" y="4335226"/>
            <a:ext cx="9881937" cy="367485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400">
                <a:solidFill>
                  <a:schemeClr val="dk1"/>
                </a:solidFill>
                <a:latin typeface="Arial"/>
                <a:ea typeface="Arial"/>
                <a:cs typeface="Arial"/>
                <a:sym typeface="Arial"/>
              </a:rPr>
              <a:t>Compute “eigenvectors” of matrix     :</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Use SVD – Single Value Decomposition </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Eigenvector is a direction</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Every eigenvector has a eigenvalue, which is the variance in the data in that direction. </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eigenvector with the highest eigenvalue is therefore the principal component.</a:t>
            </a:r>
            <a:endParaRPr/>
          </a:p>
          <a:p>
            <a:pPr indent="0" lvl="0" marL="0" marR="0" rtl="0" algn="l">
              <a:lnSpc>
                <a:spcPct val="120000"/>
              </a:lnSpc>
              <a:spcBef>
                <a:spcPts val="0"/>
              </a:spcBef>
              <a:spcAft>
                <a:spcPts val="0"/>
              </a:spcAft>
              <a:buNone/>
            </a:pPr>
            <a:r>
              <a:t/>
            </a:r>
            <a:endParaRPr sz="24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2400">
                <a:solidFill>
                  <a:schemeClr val="dk1"/>
                </a:solidFill>
                <a:latin typeface="Arial"/>
                <a:ea typeface="Arial"/>
                <a:cs typeface="Arial"/>
                <a:sym typeface="Arial"/>
              </a:rPr>
              <a:t>	</a:t>
            </a:r>
            <a:endParaRPr/>
          </a:p>
          <a:p>
            <a:pPr indent="0" lvl="0" marL="0" marR="0" rtl="0" algn="l">
              <a:lnSpc>
                <a:spcPct val="120000"/>
              </a:lnSpc>
              <a:spcBef>
                <a:spcPts val="0"/>
              </a:spcBef>
              <a:spcAft>
                <a:spcPts val="0"/>
              </a:spcAft>
              <a:buNone/>
            </a:pPr>
            <a:r>
              <a:rPr lang="en-US" sz="2200">
                <a:solidFill>
                  <a:srgbClr val="002060"/>
                </a:solidFill>
                <a:latin typeface="Arial"/>
                <a:ea typeface="Arial"/>
                <a:cs typeface="Arial"/>
                <a:sym typeface="Arial"/>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34"/>
          <p:cNvSpPr txBox="1"/>
          <p:nvPr/>
        </p:nvSpPr>
        <p:spPr>
          <a:xfrm>
            <a:off x="361913" y="1350874"/>
            <a:ext cx="83058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How to compute the eigenvector?</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Apply SVD (Single Value Decomposition) on covariance matrix to get [U,S,V] matrices. </a:t>
            </a:r>
            <a:endParaRPr/>
          </a:p>
        </p:txBody>
      </p:sp>
      <p:pic>
        <p:nvPicPr>
          <p:cNvPr id="599" name="Google Shape;599;p34"/>
          <p:cNvPicPr preferRelativeResize="0"/>
          <p:nvPr/>
        </p:nvPicPr>
        <p:blipFill rotWithShape="1">
          <a:blip r:embed="rId3">
            <a:alphaModFix/>
          </a:blip>
          <a:srcRect b="0" l="0" r="0" t="0"/>
          <a:stretch/>
        </p:blipFill>
        <p:spPr>
          <a:xfrm>
            <a:off x="361913" y="3375811"/>
            <a:ext cx="4951476" cy="1459992"/>
          </a:xfrm>
          <a:prstGeom prst="rect">
            <a:avLst/>
          </a:prstGeom>
          <a:noFill/>
          <a:ln>
            <a:noFill/>
          </a:ln>
        </p:spPr>
      </p:pic>
      <p:sp>
        <p:nvSpPr>
          <p:cNvPr id="600" name="Google Shape;600;p34"/>
          <p:cNvSpPr txBox="1"/>
          <p:nvPr/>
        </p:nvSpPr>
        <p:spPr>
          <a:xfrm>
            <a:off x="786063" y="394296"/>
            <a:ext cx="9424737" cy="1870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Step 2 – Apply PCA (Cont.) </a:t>
            </a:r>
            <a:endParaRPr/>
          </a:p>
        </p:txBody>
      </p:sp>
      <p:sp>
        <p:nvSpPr>
          <p:cNvPr id="601" name="Google Shape;601;p34"/>
          <p:cNvSpPr/>
          <p:nvPr/>
        </p:nvSpPr>
        <p:spPr>
          <a:xfrm rot="-5400000">
            <a:off x="1919068" y="4299321"/>
            <a:ext cx="573580" cy="1646544"/>
          </a:xfrm>
          <a:prstGeom prst="leftBrace">
            <a:avLst>
              <a:gd fmla="val 8333" name="adj1"/>
              <a:gd fmla="val 50000" name="adj2"/>
            </a:avLst>
          </a:prstGeom>
          <a:noFill/>
          <a:ln cap="flat" cmpd="sng" w="264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2" name="Google Shape;602;p34"/>
          <p:cNvSpPr txBox="1"/>
          <p:nvPr/>
        </p:nvSpPr>
        <p:spPr>
          <a:xfrm>
            <a:off x="1738768" y="5680291"/>
            <a:ext cx="1146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 vectors</a:t>
            </a:r>
            <a:endParaRPr/>
          </a:p>
        </p:txBody>
      </p:sp>
      <p:sp>
        <p:nvSpPr>
          <p:cNvPr id="603" name="Google Shape;603;p34"/>
          <p:cNvSpPr txBox="1"/>
          <p:nvPr/>
        </p:nvSpPr>
        <p:spPr>
          <a:xfrm>
            <a:off x="5716956" y="2813870"/>
            <a:ext cx="590151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If we want to reduce the dimensions from n to k</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Then we simply take the k vectors u</a:t>
            </a:r>
            <a:r>
              <a:rPr baseline="30000" lang="en-US" sz="1800">
                <a:solidFill>
                  <a:schemeClr val="dk1"/>
                </a:solidFill>
                <a:latin typeface="Arial"/>
                <a:ea typeface="Arial"/>
                <a:cs typeface="Arial"/>
                <a:sym typeface="Arial"/>
              </a:rPr>
              <a:t>1</a:t>
            </a:r>
            <a:r>
              <a:rPr lang="en-US" sz="1800">
                <a:solidFill>
                  <a:schemeClr val="dk1"/>
                </a:solidFill>
                <a:latin typeface="Arial"/>
                <a:ea typeface="Arial"/>
                <a:cs typeface="Arial"/>
                <a:sym typeface="Arial"/>
              </a:rPr>
              <a:t>, u</a:t>
            </a:r>
            <a:r>
              <a:rPr baseline="30000" lang="en-US" sz="1800">
                <a:solidFill>
                  <a:schemeClr val="dk1"/>
                </a:solidFill>
                <a:latin typeface="Arial"/>
                <a:ea typeface="Arial"/>
                <a:cs typeface="Arial"/>
                <a:sym typeface="Arial"/>
              </a:rPr>
              <a:t>2</a:t>
            </a:r>
            <a:r>
              <a:rPr lang="en-US" sz="1800">
                <a:solidFill>
                  <a:schemeClr val="dk1"/>
                </a:solidFill>
                <a:latin typeface="Arial"/>
                <a:ea typeface="Arial"/>
                <a:cs typeface="Arial"/>
                <a:sym typeface="Arial"/>
              </a:rPr>
              <a:t>, …, u</a:t>
            </a:r>
            <a:r>
              <a:rPr baseline="30000" lang="en-US" sz="1800">
                <a:solidFill>
                  <a:schemeClr val="dk1"/>
                </a:solidFill>
                <a:latin typeface="Arial"/>
                <a:ea typeface="Arial"/>
                <a:cs typeface="Arial"/>
                <a:sym typeface="Arial"/>
              </a:rPr>
              <a:t>k</a:t>
            </a:r>
            <a:r>
              <a:rPr lang="en-US" sz="1800">
                <a:solidFill>
                  <a:schemeClr val="dk1"/>
                </a:solidFill>
                <a:latin typeface="Arial"/>
                <a:ea typeface="Arial"/>
                <a:cs typeface="Arial"/>
                <a:sym typeface="Arial"/>
              </a:rPr>
              <a:t> </a:t>
            </a:r>
            <a:endParaRPr/>
          </a:p>
        </p:txBody>
      </p:sp>
      <p:sp>
        <p:nvSpPr>
          <p:cNvPr id="604" name="Google Shape;604;p34"/>
          <p:cNvSpPr txBox="1"/>
          <p:nvPr/>
        </p:nvSpPr>
        <p:spPr>
          <a:xfrm>
            <a:off x="5716956" y="4285839"/>
            <a:ext cx="2344296" cy="375872"/>
          </a:xfrm>
          <a:prstGeom prst="rect">
            <a:avLst/>
          </a:prstGeom>
          <a:blipFill rotWithShape="1">
            <a:blip r:embed="rId4">
              <a:alphaModFix/>
            </a:blip>
            <a:stretch>
              <a:fillRect b="-8063" l="-1041" r="-25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605" name="Google Shape;605;p34"/>
          <p:cNvSpPr txBox="1"/>
          <p:nvPr/>
        </p:nvSpPr>
        <p:spPr>
          <a:xfrm>
            <a:off x="5716956" y="5310959"/>
            <a:ext cx="4988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 =</a:t>
            </a:r>
            <a:endParaRPr sz="1800">
              <a:solidFill>
                <a:schemeClr val="dk1"/>
              </a:solidFill>
              <a:latin typeface="Arial"/>
              <a:ea typeface="Arial"/>
              <a:cs typeface="Arial"/>
              <a:sym typeface="Arial"/>
            </a:endParaRPr>
          </a:p>
        </p:txBody>
      </p:sp>
      <p:pic>
        <p:nvPicPr>
          <p:cNvPr id="606" name="Google Shape;606;p34"/>
          <p:cNvPicPr preferRelativeResize="0"/>
          <p:nvPr/>
        </p:nvPicPr>
        <p:blipFill rotWithShape="1">
          <a:blip r:embed="rId3">
            <a:alphaModFix/>
          </a:blip>
          <a:srcRect b="0" l="12383" r="19288" t="0"/>
          <a:stretch/>
        </p:blipFill>
        <p:spPr>
          <a:xfrm>
            <a:off x="6334062" y="4788949"/>
            <a:ext cx="3383280" cy="1459992"/>
          </a:xfrm>
          <a:prstGeom prst="rect">
            <a:avLst/>
          </a:prstGeom>
          <a:noFill/>
          <a:ln>
            <a:noFill/>
          </a:ln>
        </p:spPr>
      </p:pic>
      <p:sp>
        <p:nvSpPr>
          <p:cNvPr id="607" name="Google Shape;607;p34"/>
          <p:cNvSpPr txBox="1"/>
          <p:nvPr/>
        </p:nvSpPr>
        <p:spPr>
          <a:xfrm flipH="1">
            <a:off x="9047231" y="5218614"/>
            <a:ext cx="261940" cy="369332"/>
          </a:xfrm>
          <a:prstGeom prst="rect">
            <a:avLst/>
          </a:prstGeom>
          <a:solidFill>
            <a:schemeClr val="lt1">
              <a:alpha val="53725"/>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a:t>
            </a:r>
            <a:endParaRPr/>
          </a:p>
        </p:txBody>
      </p:sp>
      <p:sp>
        <p:nvSpPr>
          <p:cNvPr id="608" name="Google Shape;608;p34"/>
          <p:cNvSpPr txBox="1"/>
          <p:nvPr/>
        </p:nvSpPr>
        <p:spPr>
          <a:xfrm>
            <a:off x="9509863" y="4604283"/>
            <a:ext cx="3257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a:t>
            </a:r>
            <a:endParaRPr/>
          </a:p>
        </p:txBody>
      </p:sp>
      <p:sp>
        <p:nvSpPr>
          <p:cNvPr id="609" name="Google Shape;609;p34"/>
          <p:cNvSpPr txBox="1"/>
          <p:nvPr/>
        </p:nvSpPr>
        <p:spPr>
          <a:xfrm>
            <a:off x="9582873" y="5228910"/>
            <a:ext cx="338554"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x</a:t>
            </a:r>
            <a:endParaRPr/>
          </a:p>
        </p:txBody>
      </p:sp>
      <p:sp>
        <p:nvSpPr>
          <p:cNvPr id="610" name="Google Shape;610;p34"/>
          <p:cNvSpPr txBox="1"/>
          <p:nvPr/>
        </p:nvSpPr>
        <p:spPr>
          <a:xfrm>
            <a:off x="7329488" y="6376179"/>
            <a:ext cx="9252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a:t>
            </a:r>
            <a:r>
              <a:rPr baseline="-25000" lang="en-US" sz="1800">
                <a:solidFill>
                  <a:schemeClr val="dk1"/>
                </a:solidFill>
                <a:latin typeface="Arial"/>
                <a:ea typeface="Arial"/>
                <a:cs typeface="Arial"/>
                <a:sym typeface="Arial"/>
              </a:rPr>
              <a:t>Reduced</a:t>
            </a:r>
            <a:endParaRPr baseline="-25000"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35"/>
          <p:cNvSpPr txBox="1"/>
          <p:nvPr/>
        </p:nvSpPr>
        <p:spPr>
          <a:xfrm>
            <a:off x="1905000" y="1653073"/>
            <a:ext cx="830580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Average squared projection error:</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US" sz="2800">
                <a:solidFill>
                  <a:schemeClr val="dk1"/>
                </a:solidFill>
                <a:latin typeface="Arial"/>
                <a:ea typeface="Arial"/>
                <a:cs typeface="Arial"/>
                <a:sym typeface="Arial"/>
              </a:rPr>
              <a:t>Total variation in the data:</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616" name="Google Shape;616;p35"/>
          <p:cNvSpPr txBox="1"/>
          <p:nvPr/>
        </p:nvSpPr>
        <p:spPr>
          <a:xfrm>
            <a:off x="1905000" y="3445868"/>
            <a:ext cx="830580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Typically, choose    to be smallest value so that</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US" sz="2800">
                <a:solidFill>
                  <a:schemeClr val="dk1"/>
                </a:solidFill>
                <a:latin typeface="Arial"/>
                <a:ea typeface="Arial"/>
                <a:cs typeface="Arial"/>
                <a:sym typeface="Arial"/>
              </a:rPr>
              <a:t>“99% of variance is retained”</a:t>
            </a:r>
            <a:endParaRPr/>
          </a:p>
        </p:txBody>
      </p:sp>
      <p:pic>
        <p:nvPicPr>
          <p:cNvPr id="617" name="Google Shape;617;p35"/>
          <p:cNvPicPr preferRelativeResize="0"/>
          <p:nvPr/>
        </p:nvPicPr>
        <p:blipFill rotWithShape="1">
          <a:blip r:embed="rId3">
            <a:alphaModFix/>
          </a:blip>
          <a:srcRect b="0" l="0" r="0" t="0"/>
          <a:stretch/>
        </p:blipFill>
        <p:spPr>
          <a:xfrm>
            <a:off x="4770975" y="3542882"/>
            <a:ext cx="162687" cy="334264"/>
          </a:xfrm>
          <a:prstGeom prst="rect">
            <a:avLst/>
          </a:prstGeom>
          <a:noFill/>
          <a:ln>
            <a:noFill/>
          </a:ln>
        </p:spPr>
      </p:pic>
      <p:pic>
        <p:nvPicPr>
          <p:cNvPr id="618" name="Google Shape;618;p35"/>
          <p:cNvPicPr preferRelativeResize="0"/>
          <p:nvPr/>
        </p:nvPicPr>
        <p:blipFill rotWithShape="1">
          <a:blip r:embed="rId4">
            <a:alphaModFix/>
          </a:blip>
          <a:srcRect b="0" l="0" r="0" t="0"/>
          <a:stretch/>
        </p:blipFill>
        <p:spPr>
          <a:xfrm>
            <a:off x="2895605" y="4138043"/>
            <a:ext cx="5016627" cy="1361948"/>
          </a:xfrm>
          <a:prstGeom prst="rect">
            <a:avLst/>
          </a:prstGeom>
          <a:noFill/>
          <a:ln>
            <a:noFill/>
          </a:ln>
        </p:spPr>
      </p:pic>
      <p:sp>
        <p:nvSpPr>
          <p:cNvPr id="619" name="Google Shape;619;p35"/>
          <p:cNvSpPr txBox="1"/>
          <p:nvPr/>
        </p:nvSpPr>
        <p:spPr>
          <a:xfrm>
            <a:off x="8610600" y="4483761"/>
            <a:ext cx="10668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(1%)</a:t>
            </a:r>
            <a:endParaRPr/>
          </a:p>
        </p:txBody>
      </p:sp>
      <p:sp>
        <p:nvSpPr>
          <p:cNvPr id="620" name="Google Shape;620;p35"/>
          <p:cNvSpPr txBox="1"/>
          <p:nvPr/>
        </p:nvSpPr>
        <p:spPr>
          <a:xfrm>
            <a:off x="753980" y="380556"/>
            <a:ext cx="9914022" cy="1870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Choose ‘k’  Number of principle components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36"/>
          <p:cNvSpPr txBox="1"/>
          <p:nvPr>
            <p:ph type="title"/>
          </p:nvPr>
        </p:nvSpPr>
        <p:spPr>
          <a:xfrm>
            <a:off x="609600" y="376238"/>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(Spark / python)</a:t>
            </a:r>
            <a:endParaRPr/>
          </a:p>
        </p:txBody>
      </p:sp>
      <p:sp>
        <p:nvSpPr>
          <p:cNvPr id="626" name="Google Shape;626;p36"/>
          <p:cNvSpPr txBox="1"/>
          <p:nvPr>
            <p:ph idx="1" type="body"/>
          </p:nvPr>
        </p:nvSpPr>
        <p:spPr>
          <a:xfrm>
            <a:off x="609600" y="1366838"/>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See pca_example.py under &lt;SPARKPATH&gt;/examples/src/main/python/ml</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p:txBody>
      </p:sp>
      <p:sp>
        <p:nvSpPr>
          <p:cNvPr id="627" name="Google Shape;627;p36"/>
          <p:cNvSpPr/>
          <p:nvPr/>
        </p:nvSpPr>
        <p:spPr>
          <a:xfrm>
            <a:off x="919163" y="2357438"/>
            <a:ext cx="10539412"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data = 	[(Vectors.sparse(5, [(1, 1.0), (3, 7.0)]),),  \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(Vectors.dense([2.0, 0.0, 3.0, 4.0, 5.0]),), \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(Vectors.dense([4.0, 0.0, 0.0, 6.0, 7.0]),)]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df = spark.createDataFrame(data, [ </a:t>
            </a:r>
            <a:r>
              <a:rPr lang="en-US" sz="1800">
                <a:solidFill>
                  <a:srgbClr val="00B050"/>
                </a:solidFill>
                <a:latin typeface="Arial"/>
                <a:ea typeface="Arial"/>
                <a:cs typeface="Arial"/>
                <a:sym typeface="Arial"/>
              </a:rPr>
              <a:t>"features” </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pca = PCA(k=3, inputCol= </a:t>
            </a:r>
            <a:r>
              <a:rPr lang="en-US" sz="1800">
                <a:solidFill>
                  <a:srgbClr val="00B050"/>
                </a:solidFill>
                <a:latin typeface="Arial"/>
                <a:ea typeface="Arial"/>
                <a:cs typeface="Arial"/>
                <a:sym typeface="Arial"/>
              </a:rPr>
              <a:t>"features</a:t>
            </a:r>
            <a:r>
              <a:rPr lang="en-US" sz="1800">
                <a:solidFill>
                  <a:schemeClr val="dk1"/>
                </a:solidFill>
                <a:latin typeface="Arial"/>
                <a:ea typeface="Arial"/>
                <a:cs typeface="Arial"/>
                <a:sym typeface="Arial"/>
              </a:rPr>
              <a:t>", outputCol= </a:t>
            </a:r>
            <a:r>
              <a:rPr lang="en-US" sz="1800">
                <a:solidFill>
                  <a:srgbClr val="00B050"/>
                </a:solidFill>
                <a:latin typeface="Arial"/>
                <a:ea typeface="Arial"/>
                <a:cs typeface="Arial"/>
                <a:sym typeface="Arial"/>
              </a:rPr>
              <a:t>"pcaFeatures</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model = pca.fit(df)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result = model.transform(df).select( </a:t>
            </a:r>
            <a:r>
              <a:rPr lang="en-US" sz="1800">
                <a:solidFill>
                  <a:srgbClr val="00B050"/>
                </a:solidFill>
                <a:latin typeface="Arial"/>
                <a:ea typeface="Arial"/>
                <a:cs typeface="Arial"/>
                <a:sym typeface="Arial"/>
              </a:rPr>
              <a:t>"pcaFeatures” </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result.show(truncate=</a:t>
            </a:r>
            <a:r>
              <a:rPr lang="en-US" sz="1800">
                <a:solidFill>
                  <a:schemeClr val="accent4"/>
                </a:solidFill>
                <a:latin typeface="Arial"/>
                <a:ea typeface="Arial"/>
                <a:cs typeface="Arial"/>
                <a:sym typeface="Arial"/>
              </a:rPr>
              <a:t>False</a:t>
            </a:r>
            <a:r>
              <a:rPr lang="en-US" sz="1800">
                <a:solidFill>
                  <a:schemeClr val="dk1"/>
                </a:solidFill>
                <a:latin typeface="Arial"/>
                <a:ea typeface="Arial"/>
                <a:cs typeface="Arial"/>
                <a:sym typeface="Arial"/>
              </a:rPr>
              <a:t>)</a:t>
            </a:r>
            <a:endParaRPr/>
          </a:p>
        </p:txBody>
      </p:sp>
      <p:sp>
        <p:nvSpPr>
          <p:cNvPr id="628" name="Google Shape;628;p36"/>
          <p:cNvSpPr txBox="1"/>
          <p:nvPr/>
        </p:nvSpPr>
        <p:spPr>
          <a:xfrm>
            <a:off x="7386637" y="2357438"/>
            <a:ext cx="4071938"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accent1"/>
                </a:solidFill>
                <a:latin typeface="Arial"/>
                <a:ea typeface="Arial"/>
                <a:cs typeface="Arial"/>
                <a:sym typeface="Arial"/>
              </a:rPr>
              <a:t>A dataframe is a dataset (think about a matrix) that is organized into “named” columns. </a:t>
            </a:r>
            <a:endParaRPr/>
          </a:p>
          <a:p>
            <a:pPr indent="0" lvl="0" marL="0" marR="0" rtl="0" algn="l">
              <a:spcBef>
                <a:spcPts val="0"/>
              </a:spcBef>
              <a:spcAft>
                <a:spcPts val="0"/>
              </a:spcAft>
              <a:buNone/>
            </a:pPr>
            <a:r>
              <a:rPr lang="en-US" sz="1800">
                <a:solidFill>
                  <a:schemeClr val="accent2"/>
                </a:solidFill>
                <a:latin typeface="Arial"/>
                <a:ea typeface="Arial"/>
                <a:cs typeface="Arial"/>
                <a:sym typeface="Arial"/>
              </a:rPr>
              <a:t> </a:t>
            </a:r>
            <a:endParaRPr/>
          </a:p>
        </p:txBody>
      </p:sp>
      <p:sp>
        <p:nvSpPr>
          <p:cNvPr id="629" name="Google Shape;629;p36"/>
          <p:cNvSpPr txBox="1"/>
          <p:nvPr/>
        </p:nvSpPr>
        <p:spPr>
          <a:xfrm flipH="1">
            <a:off x="7040165" y="5824032"/>
            <a:ext cx="47648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WAIT!!!  What about preprocessing the data by feature scaling and mean normalization!!!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37"/>
          <p:cNvSpPr txBox="1"/>
          <p:nvPr>
            <p:ph type="title"/>
          </p:nvPr>
        </p:nvSpPr>
        <p:spPr>
          <a:xfrm>
            <a:off x="609600" y="290512"/>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(Spark / python)</a:t>
            </a:r>
            <a:endParaRPr/>
          </a:p>
        </p:txBody>
      </p:sp>
      <p:sp>
        <p:nvSpPr>
          <p:cNvPr id="635" name="Google Shape;635;p37"/>
          <p:cNvSpPr txBox="1"/>
          <p:nvPr>
            <p:ph idx="1" type="body"/>
          </p:nvPr>
        </p:nvSpPr>
        <p:spPr>
          <a:xfrm>
            <a:off x="609600" y="1281112"/>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See standard_scaler_example.py under &lt;SPARKPATH&gt;/examples/src/main/python/mlib/standard_scaler_example.py </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p:txBody>
      </p:sp>
      <p:sp>
        <p:nvSpPr>
          <p:cNvPr id="636" name="Google Shape;636;p37"/>
          <p:cNvSpPr/>
          <p:nvPr/>
        </p:nvSpPr>
        <p:spPr>
          <a:xfrm>
            <a:off x="609600" y="2464593"/>
            <a:ext cx="11015662"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a:p>
            <a:pPr indent="0" lvl="0" marL="0" marR="0" rtl="0" algn="l">
              <a:spcBef>
                <a:spcPts val="0"/>
              </a:spcBef>
              <a:spcAft>
                <a:spcPts val="0"/>
              </a:spcAft>
              <a:buNone/>
            </a:pPr>
            <a:r>
              <a:rPr lang="en-US" sz="1800">
                <a:solidFill>
                  <a:srgbClr val="262626"/>
                </a:solidFill>
                <a:latin typeface="Arial"/>
                <a:ea typeface="Arial"/>
                <a:cs typeface="Arial"/>
                <a:sym typeface="Arial"/>
              </a:rPr>
              <a:t>data </a:t>
            </a:r>
            <a:r>
              <a:rPr lang="en-US" sz="1800">
                <a:solidFill>
                  <a:srgbClr val="535353"/>
                </a:solidFill>
                <a:latin typeface="Arial"/>
                <a:ea typeface="Arial"/>
                <a:cs typeface="Arial"/>
                <a:sym typeface="Arial"/>
              </a:rPr>
              <a:t>=</a:t>
            </a:r>
            <a:r>
              <a:rPr lang="en-US" sz="1800">
                <a:solidFill>
                  <a:srgbClr val="262626"/>
                </a:solidFill>
                <a:latin typeface="Arial"/>
                <a:ea typeface="Arial"/>
                <a:cs typeface="Arial"/>
                <a:sym typeface="Arial"/>
              </a:rPr>
              <a:t> MLUtils</a:t>
            </a:r>
            <a:r>
              <a:rPr lang="en-US" sz="1800">
                <a:solidFill>
                  <a:srgbClr val="535353"/>
                </a:solidFill>
                <a:latin typeface="Arial"/>
                <a:ea typeface="Arial"/>
                <a:cs typeface="Arial"/>
                <a:sym typeface="Arial"/>
              </a:rPr>
              <a:t>.</a:t>
            </a:r>
            <a:r>
              <a:rPr lang="en-US" sz="1800">
                <a:solidFill>
                  <a:srgbClr val="262626"/>
                </a:solidFill>
                <a:latin typeface="Arial"/>
                <a:ea typeface="Arial"/>
                <a:cs typeface="Arial"/>
                <a:sym typeface="Arial"/>
              </a:rPr>
              <a:t>loadLibSVMFile(sc, </a:t>
            </a:r>
            <a:r>
              <a:rPr lang="en-US" sz="1800">
                <a:solidFill>
                  <a:srgbClr val="325B8E"/>
                </a:solidFill>
                <a:latin typeface="Arial"/>
                <a:ea typeface="Arial"/>
                <a:cs typeface="Arial"/>
                <a:sym typeface="Arial"/>
              </a:rPr>
              <a:t>"data/mllib/sample_libsvm_data.txt"</a:t>
            </a:r>
            <a:r>
              <a:rPr lang="en-US" sz="1800">
                <a:solidFill>
                  <a:srgbClr val="262626"/>
                </a:solidFill>
                <a:latin typeface="Arial"/>
                <a:ea typeface="Arial"/>
                <a:cs typeface="Arial"/>
                <a:sym typeface="Arial"/>
              </a:rPr>
              <a:t>)</a:t>
            </a:r>
            <a:endParaRPr/>
          </a:p>
          <a:p>
            <a:pPr indent="0" lvl="0" marL="0" marR="0" rtl="0" algn="l">
              <a:spcBef>
                <a:spcPts val="0"/>
              </a:spcBef>
              <a:spcAft>
                <a:spcPts val="0"/>
              </a:spcAft>
              <a:buNone/>
            </a:pPr>
            <a:r>
              <a:rPr lang="en-US" sz="1800">
                <a:solidFill>
                  <a:srgbClr val="262626"/>
                </a:solidFill>
                <a:latin typeface="Arial"/>
                <a:ea typeface="Arial"/>
                <a:cs typeface="Arial"/>
                <a:sym typeface="Arial"/>
              </a:rPr>
              <a:t>dataFrame </a:t>
            </a:r>
            <a:r>
              <a:rPr lang="en-US" sz="1800">
                <a:solidFill>
                  <a:srgbClr val="535353"/>
                </a:solidFill>
                <a:latin typeface="Arial"/>
                <a:ea typeface="Arial"/>
                <a:cs typeface="Arial"/>
                <a:sym typeface="Arial"/>
              </a:rPr>
              <a:t>=</a:t>
            </a:r>
            <a:r>
              <a:rPr lang="en-US" sz="1800">
                <a:solidFill>
                  <a:srgbClr val="262626"/>
                </a:solidFill>
                <a:latin typeface="Arial"/>
                <a:ea typeface="Arial"/>
                <a:cs typeface="Arial"/>
                <a:sym typeface="Arial"/>
              </a:rPr>
              <a:t> sqlContext</a:t>
            </a:r>
            <a:r>
              <a:rPr lang="en-US" sz="1800">
                <a:solidFill>
                  <a:srgbClr val="535353"/>
                </a:solidFill>
                <a:latin typeface="Arial"/>
                <a:ea typeface="Arial"/>
                <a:cs typeface="Arial"/>
                <a:sym typeface="Arial"/>
              </a:rPr>
              <a:t>.</a:t>
            </a:r>
            <a:r>
              <a:rPr lang="en-US" sz="1800">
                <a:solidFill>
                  <a:srgbClr val="262626"/>
                </a:solidFill>
                <a:latin typeface="Arial"/>
                <a:ea typeface="Arial"/>
                <a:cs typeface="Arial"/>
                <a:sym typeface="Arial"/>
              </a:rPr>
              <a:t>createDataFrame(data)</a:t>
            </a:r>
            <a:endParaRPr/>
          </a:p>
          <a:p>
            <a:pPr indent="0" lvl="0" marL="0" marR="0" rtl="0" algn="l">
              <a:spcBef>
                <a:spcPts val="0"/>
              </a:spcBef>
              <a:spcAft>
                <a:spcPts val="0"/>
              </a:spcAft>
              <a:buNone/>
            </a:pPr>
            <a:r>
              <a:t/>
            </a:r>
            <a:endParaRPr sz="1800">
              <a:solidFill>
                <a:srgbClr val="262626"/>
              </a:solidFill>
              <a:latin typeface="Arial"/>
              <a:ea typeface="Arial"/>
              <a:cs typeface="Arial"/>
              <a:sym typeface="Arial"/>
            </a:endParaRPr>
          </a:p>
          <a:p>
            <a:pPr indent="0" lvl="0" marL="0" marR="0" rtl="0" algn="l">
              <a:spcBef>
                <a:spcPts val="0"/>
              </a:spcBef>
              <a:spcAft>
                <a:spcPts val="0"/>
              </a:spcAft>
              <a:buNone/>
            </a:pPr>
            <a:r>
              <a:rPr lang="en-US" sz="1800">
                <a:solidFill>
                  <a:srgbClr val="262626"/>
                </a:solidFill>
                <a:latin typeface="Arial"/>
                <a:ea typeface="Arial"/>
                <a:cs typeface="Arial"/>
                <a:sym typeface="Arial"/>
              </a:rPr>
              <a:t>scaler </a:t>
            </a:r>
            <a:r>
              <a:rPr lang="en-US" sz="1800">
                <a:solidFill>
                  <a:srgbClr val="535353"/>
                </a:solidFill>
                <a:latin typeface="Arial"/>
                <a:ea typeface="Arial"/>
                <a:cs typeface="Arial"/>
                <a:sym typeface="Arial"/>
              </a:rPr>
              <a:t>=</a:t>
            </a:r>
            <a:r>
              <a:rPr lang="en-US" sz="1800">
                <a:solidFill>
                  <a:srgbClr val="262626"/>
                </a:solidFill>
                <a:latin typeface="Arial"/>
                <a:ea typeface="Arial"/>
                <a:cs typeface="Arial"/>
                <a:sym typeface="Arial"/>
              </a:rPr>
              <a:t> StandardScaler(inputCol</a:t>
            </a:r>
            <a:r>
              <a:rPr lang="en-US" sz="1800">
                <a:solidFill>
                  <a:srgbClr val="535353"/>
                </a:solidFill>
                <a:latin typeface="Arial"/>
                <a:ea typeface="Arial"/>
                <a:cs typeface="Arial"/>
                <a:sym typeface="Arial"/>
              </a:rPr>
              <a:t>=</a:t>
            </a:r>
            <a:r>
              <a:rPr lang="en-US" sz="1800">
                <a:solidFill>
                  <a:srgbClr val="325B8E"/>
                </a:solidFill>
                <a:latin typeface="Arial"/>
                <a:ea typeface="Arial"/>
                <a:cs typeface="Arial"/>
                <a:sym typeface="Arial"/>
              </a:rPr>
              <a:t>"features"</a:t>
            </a:r>
            <a:r>
              <a:rPr lang="en-US" sz="1800">
                <a:solidFill>
                  <a:srgbClr val="262626"/>
                </a:solidFill>
                <a:latin typeface="Arial"/>
                <a:ea typeface="Arial"/>
                <a:cs typeface="Arial"/>
                <a:sym typeface="Arial"/>
              </a:rPr>
              <a:t>, outputCol</a:t>
            </a:r>
            <a:r>
              <a:rPr lang="en-US" sz="1800">
                <a:solidFill>
                  <a:srgbClr val="535353"/>
                </a:solidFill>
                <a:latin typeface="Arial"/>
                <a:ea typeface="Arial"/>
                <a:cs typeface="Arial"/>
                <a:sym typeface="Arial"/>
              </a:rPr>
              <a:t>=</a:t>
            </a:r>
            <a:r>
              <a:rPr lang="en-US" sz="1800">
                <a:solidFill>
                  <a:srgbClr val="325B8E"/>
                </a:solidFill>
                <a:latin typeface="Arial"/>
                <a:ea typeface="Arial"/>
                <a:cs typeface="Arial"/>
                <a:sym typeface="Arial"/>
              </a:rPr>
              <a:t>"scaledFeatures"</a:t>
            </a:r>
            <a:r>
              <a:rPr lang="en-US" sz="1800">
                <a:solidFill>
                  <a:srgbClr val="262626"/>
                </a:solidFill>
                <a:latin typeface="Arial"/>
                <a:ea typeface="Arial"/>
                <a:cs typeface="Arial"/>
                <a:sym typeface="Arial"/>
              </a:rPr>
              <a:t>,</a:t>
            </a:r>
            <a:endParaRPr/>
          </a:p>
          <a:p>
            <a:pPr indent="0" lvl="0" marL="0" marR="0" rtl="0" algn="l">
              <a:spcBef>
                <a:spcPts val="0"/>
              </a:spcBef>
              <a:spcAft>
                <a:spcPts val="0"/>
              </a:spcAft>
              <a:buNone/>
            </a:pPr>
            <a:r>
              <a:rPr lang="en-US" sz="1800">
                <a:solidFill>
                  <a:srgbClr val="262626"/>
                </a:solidFill>
                <a:latin typeface="Arial"/>
                <a:ea typeface="Arial"/>
                <a:cs typeface="Arial"/>
                <a:sym typeface="Arial"/>
              </a:rPr>
              <a:t>                        withStd</a:t>
            </a:r>
            <a:r>
              <a:rPr lang="en-US" sz="1800">
                <a:solidFill>
                  <a:srgbClr val="535353"/>
                </a:solidFill>
                <a:latin typeface="Arial"/>
                <a:ea typeface="Arial"/>
                <a:cs typeface="Arial"/>
                <a:sym typeface="Arial"/>
              </a:rPr>
              <a:t>=</a:t>
            </a:r>
            <a:r>
              <a:rPr lang="en-US" sz="1800">
                <a:solidFill>
                  <a:srgbClr val="0D5F18"/>
                </a:solidFill>
                <a:latin typeface="Arial"/>
                <a:ea typeface="Arial"/>
                <a:cs typeface="Arial"/>
                <a:sym typeface="Arial"/>
              </a:rPr>
              <a:t>True</a:t>
            </a:r>
            <a:r>
              <a:rPr lang="en-US" sz="1800">
                <a:solidFill>
                  <a:srgbClr val="262626"/>
                </a:solidFill>
                <a:latin typeface="Arial"/>
                <a:ea typeface="Arial"/>
                <a:cs typeface="Arial"/>
                <a:sym typeface="Arial"/>
              </a:rPr>
              <a:t>, withMean</a:t>
            </a:r>
            <a:r>
              <a:rPr lang="en-US" sz="1800">
                <a:solidFill>
                  <a:srgbClr val="535353"/>
                </a:solidFill>
                <a:latin typeface="Arial"/>
                <a:ea typeface="Arial"/>
                <a:cs typeface="Arial"/>
                <a:sym typeface="Arial"/>
              </a:rPr>
              <a:t>=</a:t>
            </a:r>
            <a:r>
              <a:rPr lang="en-US" sz="1800">
                <a:solidFill>
                  <a:srgbClr val="0D5F18"/>
                </a:solidFill>
                <a:latin typeface="Arial"/>
                <a:ea typeface="Arial"/>
                <a:cs typeface="Arial"/>
                <a:sym typeface="Arial"/>
              </a:rPr>
              <a:t>False</a:t>
            </a:r>
            <a:r>
              <a:rPr lang="en-US" sz="1800">
                <a:solidFill>
                  <a:srgbClr val="262626"/>
                </a:solidFill>
                <a:latin typeface="Arial"/>
                <a:ea typeface="Arial"/>
                <a:cs typeface="Arial"/>
                <a:sym typeface="Arial"/>
              </a:rPr>
              <a:t>)</a:t>
            </a:r>
            <a:endParaRPr/>
          </a:p>
          <a:p>
            <a:pPr indent="0" lvl="0" marL="0" marR="0" rtl="0" algn="l">
              <a:spcBef>
                <a:spcPts val="0"/>
              </a:spcBef>
              <a:spcAft>
                <a:spcPts val="0"/>
              </a:spcAft>
              <a:buNone/>
            </a:pPr>
            <a:r>
              <a:t/>
            </a:r>
            <a:endParaRPr sz="1800">
              <a:solidFill>
                <a:srgbClr val="262626"/>
              </a:solidFill>
              <a:latin typeface="Arial"/>
              <a:ea typeface="Arial"/>
              <a:cs typeface="Arial"/>
              <a:sym typeface="Arial"/>
            </a:endParaRPr>
          </a:p>
          <a:p>
            <a:pPr indent="0" lvl="0" marL="0" marR="0" rtl="0" algn="l">
              <a:spcBef>
                <a:spcPts val="0"/>
              </a:spcBef>
              <a:spcAft>
                <a:spcPts val="0"/>
              </a:spcAft>
              <a:buNone/>
            </a:pPr>
            <a:r>
              <a:t/>
            </a:r>
            <a:endParaRPr sz="1800">
              <a:solidFill>
                <a:srgbClr val="262626"/>
              </a:solidFill>
              <a:latin typeface="Arial"/>
              <a:ea typeface="Arial"/>
              <a:cs typeface="Arial"/>
              <a:sym typeface="Arial"/>
            </a:endParaRPr>
          </a:p>
          <a:p>
            <a:pPr indent="0" lvl="0" marL="0" marR="0" rtl="0" algn="l">
              <a:spcBef>
                <a:spcPts val="0"/>
              </a:spcBef>
              <a:spcAft>
                <a:spcPts val="0"/>
              </a:spcAft>
              <a:buNone/>
            </a:pPr>
            <a:r>
              <a:rPr i="1" lang="en-US" sz="1800">
                <a:solidFill>
                  <a:srgbClr val="4F8FA0"/>
                </a:solidFill>
                <a:latin typeface="Arial"/>
                <a:ea typeface="Arial"/>
                <a:cs typeface="Arial"/>
                <a:sym typeface="Arial"/>
              </a:rPr>
              <a:t># Compute summary statistics by fitting the StandardScaler</a:t>
            </a:r>
            <a:endParaRPr sz="1800">
              <a:solidFill>
                <a:srgbClr val="262626"/>
              </a:solidFill>
              <a:latin typeface="Arial"/>
              <a:ea typeface="Arial"/>
              <a:cs typeface="Arial"/>
              <a:sym typeface="Arial"/>
            </a:endParaRPr>
          </a:p>
          <a:p>
            <a:pPr indent="0" lvl="0" marL="0" marR="0" rtl="0" algn="l">
              <a:spcBef>
                <a:spcPts val="0"/>
              </a:spcBef>
              <a:spcAft>
                <a:spcPts val="0"/>
              </a:spcAft>
              <a:buNone/>
            </a:pPr>
            <a:r>
              <a:rPr lang="en-US" sz="1800">
                <a:solidFill>
                  <a:srgbClr val="262626"/>
                </a:solidFill>
                <a:latin typeface="Arial"/>
                <a:ea typeface="Arial"/>
                <a:cs typeface="Arial"/>
                <a:sym typeface="Arial"/>
              </a:rPr>
              <a:t>scalerModel </a:t>
            </a:r>
            <a:r>
              <a:rPr lang="en-US" sz="1800">
                <a:solidFill>
                  <a:srgbClr val="535353"/>
                </a:solidFill>
                <a:latin typeface="Arial"/>
                <a:ea typeface="Arial"/>
                <a:cs typeface="Arial"/>
                <a:sym typeface="Arial"/>
              </a:rPr>
              <a:t>=</a:t>
            </a:r>
            <a:r>
              <a:rPr lang="en-US" sz="1800">
                <a:solidFill>
                  <a:srgbClr val="262626"/>
                </a:solidFill>
                <a:latin typeface="Arial"/>
                <a:ea typeface="Arial"/>
                <a:cs typeface="Arial"/>
                <a:sym typeface="Arial"/>
              </a:rPr>
              <a:t> scaler</a:t>
            </a:r>
            <a:r>
              <a:rPr lang="en-US" sz="1800">
                <a:solidFill>
                  <a:srgbClr val="535353"/>
                </a:solidFill>
                <a:latin typeface="Arial"/>
                <a:ea typeface="Arial"/>
                <a:cs typeface="Arial"/>
                <a:sym typeface="Arial"/>
              </a:rPr>
              <a:t>.</a:t>
            </a:r>
            <a:r>
              <a:rPr lang="en-US" sz="1800">
                <a:solidFill>
                  <a:srgbClr val="262626"/>
                </a:solidFill>
                <a:latin typeface="Arial"/>
                <a:ea typeface="Arial"/>
                <a:cs typeface="Arial"/>
                <a:sym typeface="Arial"/>
              </a:rPr>
              <a:t>fit(dataFrame)</a:t>
            </a:r>
            <a:endParaRPr/>
          </a:p>
          <a:p>
            <a:pPr indent="0" lvl="0" marL="0" marR="0" rtl="0" algn="l">
              <a:spcBef>
                <a:spcPts val="0"/>
              </a:spcBef>
              <a:spcAft>
                <a:spcPts val="0"/>
              </a:spcAft>
              <a:buNone/>
            </a:pPr>
            <a:r>
              <a:t/>
            </a:r>
            <a:endParaRPr sz="1800">
              <a:solidFill>
                <a:srgbClr val="262626"/>
              </a:solidFill>
              <a:latin typeface="Arial"/>
              <a:ea typeface="Arial"/>
              <a:cs typeface="Arial"/>
              <a:sym typeface="Arial"/>
            </a:endParaRPr>
          </a:p>
          <a:p>
            <a:pPr indent="0" lvl="0" marL="0" marR="0" rtl="0" algn="l">
              <a:spcBef>
                <a:spcPts val="0"/>
              </a:spcBef>
              <a:spcAft>
                <a:spcPts val="0"/>
              </a:spcAft>
              <a:buNone/>
            </a:pPr>
            <a:r>
              <a:rPr i="1" lang="en-US" sz="1800">
                <a:solidFill>
                  <a:srgbClr val="4F8FA0"/>
                </a:solidFill>
                <a:latin typeface="Arial"/>
                <a:ea typeface="Arial"/>
                <a:cs typeface="Arial"/>
                <a:sym typeface="Arial"/>
              </a:rPr>
              <a:t># Normalize each feature to have unit standard deviation.</a:t>
            </a:r>
            <a:endParaRPr sz="1800">
              <a:solidFill>
                <a:srgbClr val="262626"/>
              </a:solidFill>
              <a:latin typeface="Arial"/>
              <a:ea typeface="Arial"/>
              <a:cs typeface="Arial"/>
              <a:sym typeface="Arial"/>
            </a:endParaRPr>
          </a:p>
          <a:p>
            <a:pPr indent="0" lvl="0" marL="0" marR="0" rtl="0" algn="l">
              <a:spcBef>
                <a:spcPts val="0"/>
              </a:spcBef>
              <a:spcAft>
                <a:spcPts val="0"/>
              </a:spcAft>
              <a:buNone/>
            </a:pPr>
            <a:r>
              <a:rPr lang="en-US" sz="1800">
                <a:solidFill>
                  <a:srgbClr val="262626"/>
                </a:solidFill>
                <a:latin typeface="Arial"/>
                <a:ea typeface="Arial"/>
                <a:cs typeface="Arial"/>
                <a:sym typeface="Arial"/>
              </a:rPr>
              <a:t>scaledData </a:t>
            </a:r>
            <a:r>
              <a:rPr lang="en-US" sz="1800">
                <a:solidFill>
                  <a:srgbClr val="535353"/>
                </a:solidFill>
                <a:latin typeface="Arial"/>
                <a:ea typeface="Arial"/>
                <a:cs typeface="Arial"/>
                <a:sym typeface="Arial"/>
              </a:rPr>
              <a:t>=</a:t>
            </a:r>
            <a:r>
              <a:rPr lang="en-US" sz="1800">
                <a:solidFill>
                  <a:srgbClr val="262626"/>
                </a:solidFill>
                <a:latin typeface="Arial"/>
                <a:ea typeface="Arial"/>
                <a:cs typeface="Arial"/>
                <a:sym typeface="Arial"/>
              </a:rPr>
              <a:t> scalerModel</a:t>
            </a:r>
            <a:r>
              <a:rPr lang="en-US" sz="1800">
                <a:solidFill>
                  <a:srgbClr val="535353"/>
                </a:solidFill>
                <a:latin typeface="Arial"/>
                <a:ea typeface="Arial"/>
                <a:cs typeface="Arial"/>
                <a:sym typeface="Arial"/>
              </a:rPr>
              <a:t>.</a:t>
            </a:r>
            <a:r>
              <a:rPr lang="en-US" sz="1800">
                <a:solidFill>
                  <a:srgbClr val="262626"/>
                </a:solidFill>
                <a:latin typeface="Arial"/>
                <a:ea typeface="Arial"/>
                <a:cs typeface="Arial"/>
                <a:sym typeface="Arial"/>
              </a:rPr>
              <a:t>transform(dataFrame)</a:t>
            </a:r>
            <a:endParaRPr sz="1800">
              <a:solidFill>
                <a:schemeClr val="dk1"/>
              </a:solidFill>
              <a:latin typeface="Arial"/>
              <a:ea typeface="Arial"/>
              <a:cs typeface="Arial"/>
              <a:sym typeface="Arial"/>
            </a:endParaRPr>
          </a:p>
        </p:txBody>
      </p:sp>
      <p:cxnSp>
        <p:nvCxnSpPr>
          <p:cNvPr id="637" name="Google Shape;637;p37"/>
          <p:cNvCxnSpPr/>
          <p:nvPr/>
        </p:nvCxnSpPr>
        <p:spPr>
          <a:xfrm rot="10800000">
            <a:off x="8429625" y="4029075"/>
            <a:ext cx="1500188" cy="1028700"/>
          </a:xfrm>
          <a:prstGeom prst="straightConnector1">
            <a:avLst/>
          </a:prstGeom>
          <a:noFill/>
          <a:ln cap="flat" cmpd="sng" w="9525">
            <a:solidFill>
              <a:schemeClr val="accent1"/>
            </a:solidFill>
            <a:prstDash val="solid"/>
            <a:round/>
            <a:headEnd len="sm" w="sm" type="none"/>
            <a:tailEnd len="med" w="med" type="triangle"/>
          </a:ln>
        </p:spPr>
      </p:cxnSp>
      <p:sp>
        <p:nvSpPr>
          <p:cNvPr id="638" name="Google Shape;638;p37"/>
          <p:cNvSpPr txBox="1"/>
          <p:nvPr/>
        </p:nvSpPr>
        <p:spPr>
          <a:xfrm>
            <a:off x="9469756" y="5238511"/>
            <a:ext cx="215550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 can specify which to apply, or apply both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38"/>
          <p:cNvSpPr txBox="1"/>
          <p:nvPr/>
        </p:nvSpPr>
        <p:spPr>
          <a:xfrm>
            <a:off x="1720635" y="1297907"/>
            <a:ext cx="4191000" cy="3108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Algorithm:</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Try PCA with</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Compute</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US" sz="2800">
                <a:solidFill>
                  <a:schemeClr val="dk1"/>
                </a:solidFill>
                <a:latin typeface="Arial"/>
                <a:ea typeface="Arial"/>
                <a:cs typeface="Arial"/>
                <a:sym typeface="Arial"/>
              </a:rPr>
              <a:t>Check if</a:t>
            </a:r>
            <a:endParaRPr/>
          </a:p>
        </p:txBody>
      </p:sp>
      <p:pic>
        <p:nvPicPr>
          <p:cNvPr id="645" name="Google Shape;645;p38"/>
          <p:cNvPicPr preferRelativeResize="0"/>
          <p:nvPr/>
        </p:nvPicPr>
        <p:blipFill rotWithShape="1">
          <a:blip r:embed="rId3">
            <a:alphaModFix/>
          </a:blip>
          <a:srcRect b="0" l="0" r="0" t="0"/>
          <a:stretch/>
        </p:blipFill>
        <p:spPr>
          <a:xfrm>
            <a:off x="1812422" y="4753256"/>
            <a:ext cx="3733798" cy="979315"/>
          </a:xfrm>
          <a:prstGeom prst="rect">
            <a:avLst/>
          </a:prstGeom>
          <a:noFill/>
          <a:ln>
            <a:noFill/>
          </a:ln>
        </p:spPr>
      </p:pic>
      <p:pic>
        <p:nvPicPr>
          <p:cNvPr id="646" name="Google Shape;646;p38"/>
          <p:cNvPicPr preferRelativeResize="0"/>
          <p:nvPr/>
        </p:nvPicPr>
        <p:blipFill rotWithShape="1">
          <a:blip r:embed="rId4">
            <a:alphaModFix/>
          </a:blip>
          <a:srcRect b="0" l="0" r="0" t="0"/>
          <a:stretch/>
        </p:blipFill>
        <p:spPr>
          <a:xfrm>
            <a:off x="3505202" y="2534572"/>
            <a:ext cx="2041017" cy="427481"/>
          </a:xfrm>
          <a:prstGeom prst="rect">
            <a:avLst/>
          </a:prstGeom>
          <a:noFill/>
          <a:ln>
            <a:noFill/>
          </a:ln>
        </p:spPr>
      </p:pic>
      <p:pic>
        <p:nvPicPr>
          <p:cNvPr id="647" name="Google Shape;647;p38"/>
          <p:cNvPicPr preferRelativeResize="0"/>
          <p:nvPr/>
        </p:nvPicPr>
        <p:blipFill rotWithShape="1">
          <a:blip r:embed="rId5">
            <a:alphaModFix/>
          </a:blip>
          <a:srcRect b="0" l="0" r="0" t="0"/>
          <a:stretch/>
        </p:blipFill>
        <p:spPr>
          <a:xfrm>
            <a:off x="1882040" y="3137375"/>
            <a:ext cx="3453384" cy="497332"/>
          </a:xfrm>
          <a:prstGeom prst="rect">
            <a:avLst/>
          </a:prstGeom>
          <a:noFill/>
          <a:ln>
            <a:noFill/>
          </a:ln>
        </p:spPr>
      </p:pic>
      <p:pic>
        <p:nvPicPr>
          <p:cNvPr id="648" name="Google Shape;648;p38"/>
          <p:cNvPicPr preferRelativeResize="0"/>
          <p:nvPr/>
        </p:nvPicPr>
        <p:blipFill rotWithShape="1">
          <a:blip r:embed="rId6">
            <a:alphaModFix/>
          </a:blip>
          <a:srcRect b="0" l="0" r="0" t="0"/>
          <a:stretch/>
        </p:blipFill>
        <p:spPr>
          <a:xfrm>
            <a:off x="4248990" y="1915144"/>
            <a:ext cx="628650" cy="262636"/>
          </a:xfrm>
          <a:prstGeom prst="rect">
            <a:avLst/>
          </a:prstGeom>
          <a:noFill/>
          <a:ln>
            <a:noFill/>
          </a:ln>
        </p:spPr>
      </p:pic>
      <p:cxnSp>
        <p:nvCxnSpPr>
          <p:cNvPr id="649" name="Google Shape;649;p38"/>
          <p:cNvCxnSpPr/>
          <p:nvPr/>
        </p:nvCxnSpPr>
        <p:spPr>
          <a:xfrm>
            <a:off x="6096000" y="1337209"/>
            <a:ext cx="0" cy="5384800"/>
          </a:xfrm>
          <a:prstGeom prst="straightConnector1">
            <a:avLst/>
          </a:prstGeom>
          <a:noFill/>
          <a:ln cap="flat" cmpd="sng" w="9525">
            <a:solidFill>
              <a:schemeClr val="dk1"/>
            </a:solidFill>
            <a:prstDash val="solid"/>
            <a:round/>
            <a:headEnd len="sm" w="sm" type="none"/>
            <a:tailEnd len="sm" w="sm" type="none"/>
          </a:ln>
        </p:spPr>
      </p:cxnSp>
      <p:sp>
        <p:nvSpPr>
          <p:cNvPr id="650" name="Google Shape;650;p38"/>
          <p:cNvSpPr/>
          <p:nvPr/>
        </p:nvSpPr>
        <p:spPr>
          <a:xfrm>
            <a:off x="6400801" y="1229659"/>
            <a:ext cx="387858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2"/>
                </a:solidFill>
                <a:latin typeface="Courier New"/>
                <a:ea typeface="Courier New"/>
                <a:cs typeface="Courier New"/>
                <a:sym typeface="Courier New"/>
              </a:rPr>
              <a:t>[U,S,V] = svd(Sigma)</a:t>
            </a:r>
            <a:endParaRPr sz="2800">
              <a:solidFill>
                <a:schemeClr val="dk2"/>
              </a:solidFill>
              <a:latin typeface="Arial"/>
              <a:ea typeface="Arial"/>
              <a:cs typeface="Arial"/>
              <a:sym typeface="Arial"/>
            </a:endParaRPr>
          </a:p>
        </p:txBody>
      </p:sp>
      <p:pic>
        <p:nvPicPr>
          <p:cNvPr id="651" name="Google Shape;651;p38"/>
          <p:cNvPicPr preferRelativeResize="0"/>
          <p:nvPr/>
        </p:nvPicPr>
        <p:blipFill rotWithShape="1">
          <a:blip r:embed="rId7">
            <a:alphaModFix/>
          </a:blip>
          <a:srcRect b="0" l="0" r="0" t="0"/>
          <a:stretch/>
        </p:blipFill>
        <p:spPr>
          <a:xfrm>
            <a:off x="6400801" y="2000867"/>
            <a:ext cx="2396924" cy="1539488"/>
          </a:xfrm>
          <a:prstGeom prst="rect">
            <a:avLst/>
          </a:prstGeom>
          <a:noFill/>
          <a:ln>
            <a:noFill/>
          </a:ln>
        </p:spPr>
      </p:pic>
      <p:sp>
        <p:nvSpPr>
          <p:cNvPr id="652" name="Google Shape;652;p38"/>
          <p:cNvSpPr txBox="1"/>
          <p:nvPr/>
        </p:nvSpPr>
        <p:spPr>
          <a:xfrm>
            <a:off x="6400802" y="3835682"/>
            <a:ext cx="158307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For a given k,</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653" name="Google Shape;653;p38"/>
          <p:cNvPicPr preferRelativeResize="0"/>
          <p:nvPr/>
        </p:nvPicPr>
        <p:blipFill rotWithShape="1">
          <a:blip r:embed="rId8">
            <a:alphaModFix/>
          </a:blip>
          <a:srcRect b="0" l="0" r="0" t="0"/>
          <a:stretch/>
        </p:blipFill>
        <p:spPr>
          <a:xfrm>
            <a:off x="6421107" y="4203596"/>
            <a:ext cx="2376618" cy="2654404"/>
          </a:xfrm>
          <a:prstGeom prst="rect">
            <a:avLst/>
          </a:prstGeom>
          <a:noFill/>
          <a:ln>
            <a:noFill/>
          </a:ln>
        </p:spPr>
      </p:pic>
      <p:sp>
        <p:nvSpPr>
          <p:cNvPr id="654" name="Google Shape;654;p38"/>
          <p:cNvSpPr txBox="1"/>
          <p:nvPr/>
        </p:nvSpPr>
        <p:spPr>
          <a:xfrm>
            <a:off x="9544858" y="2636935"/>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 =2 </a:t>
            </a:r>
            <a:endParaRPr/>
          </a:p>
        </p:txBody>
      </p:sp>
      <p:sp>
        <p:nvSpPr>
          <p:cNvPr id="655" name="Google Shape;655;p38"/>
          <p:cNvSpPr/>
          <p:nvPr/>
        </p:nvSpPr>
        <p:spPr>
          <a:xfrm rot="-3275558">
            <a:off x="7152864" y="1921679"/>
            <a:ext cx="404977" cy="1045923"/>
          </a:xfrm>
          <a:prstGeom prst="ellipse">
            <a:avLst/>
          </a:prstGeom>
          <a:noFill/>
          <a:ln cap="flat" cmpd="sng" w="9525">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6" name="Google Shape;656;p38"/>
          <p:cNvSpPr/>
          <p:nvPr/>
        </p:nvSpPr>
        <p:spPr>
          <a:xfrm rot="-3275558">
            <a:off x="7673476" y="1801455"/>
            <a:ext cx="381755" cy="2004986"/>
          </a:xfrm>
          <a:prstGeom prst="ellipse">
            <a:avLst/>
          </a:prstGeom>
          <a:noFill/>
          <a:ln cap="flat" cmpd="sng" w="9525">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7" name="Google Shape;657;p38"/>
          <p:cNvSpPr txBox="1"/>
          <p:nvPr/>
        </p:nvSpPr>
        <p:spPr>
          <a:xfrm>
            <a:off x="914400" y="380556"/>
            <a:ext cx="9753601" cy="1870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Choose ‘k’  Number of principle components</a:t>
            </a:r>
            <a:endParaRPr/>
          </a:p>
        </p:txBody>
      </p:sp>
      <p:sp>
        <p:nvSpPr>
          <p:cNvPr id="658" name="Google Shape;658;p38"/>
          <p:cNvSpPr txBox="1"/>
          <p:nvPr/>
        </p:nvSpPr>
        <p:spPr>
          <a:xfrm>
            <a:off x="245418" y="3861616"/>
            <a:ext cx="108859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Arial"/>
                <a:ea typeface="Arial"/>
                <a:cs typeface="Arial"/>
                <a:sym typeface="Arial"/>
              </a:rPr>
              <a:t>Avg squared projection error </a:t>
            </a:r>
            <a:endParaRPr/>
          </a:p>
        </p:txBody>
      </p:sp>
      <p:sp>
        <p:nvSpPr>
          <p:cNvPr id="659" name="Google Shape;659;p38"/>
          <p:cNvSpPr txBox="1"/>
          <p:nvPr/>
        </p:nvSpPr>
        <p:spPr>
          <a:xfrm>
            <a:off x="243258" y="5388068"/>
            <a:ext cx="108859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Arial"/>
                <a:ea typeface="Arial"/>
                <a:cs typeface="Arial"/>
                <a:sym typeface="Arial"/>
              </a:rPr>
              <a:t>Total variation in the data</a:t>
            </a:r>
            <a:endParaRPr/>
          </a:p>
        </p:txBody>
      </p:sp>
      <p:cxnSp>
        <p:nvCxnSpPr>
          <p:cNvPr id="660" name="Google Shape;660;p38"/>
          <p:cNvCxnSpPr/>
          <p:nvPr/>
        </p:nvCxnSpPr>
        <p:spPr>
          <a:xfrm>
            <a:off x="1331852" y="4753256"/>
            <a:ext cx="388783" cy="282755"/>
          </a:xfrm>
          <a:prstGeom prst="straightConnector1">
            <a:avLst/>
          </a:prstGeom>
          <a:noFill/>
          <a:ln cap="flat" cmpd="sng" w="9525">
            <a:solidFill>
              <a:schemeClr val="accent1"/>
            </a:solidFill>
            <a:prstDash val="solid"/>
            <a:round/>
            <a:headEnd len="sm" w="sm" type="none"/>
            <a:tailEnd len="med" w="med" type="triangle"/>
          </a:ln>
        </p:spPr>
      </p:cxnSp>
      <p:cxnSp>
        <p:nvCxnSpPr>
          <p:cNvPr id="661" name="Google Shape;661;p38"/>
          <p:cNvCxnSpPr/>
          <p:nvPr/>
        </p:nvCxnSpPr>
        <p:spPr>
          <a:xfrm flipH="1" rot="10800000">
            <a:off x="1269226" y="5323802"/>
            <a:ext cx="387732" cy="280359"/>
          </a:xfrm>
          <a:prstGeom prst="straightConnector1">
            <a:avLst/>
          </a:prstGeom>
          <a:noFill/>
          <a:ln cap="flat" cmpd="sng" w="9525">
            <a:solidFill>
              <a:schemeClr val="accent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39"/>
          <p:cNvSpPr/>
          <p:nvPr/>
        </p:nvSpPr>
        <p:spPr>
          <a:xfrm>
            <a:off x="1919628" y="1547915"/>
            <a:ext cx="387858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2060"/>
                </a:solidFill>
                <a:latin typeface="Courier New"/>
                <a:ea typeface="Courier New"/>
                <a:cs typeface="Courier New"/>
                <a:sym typeface="Courier New"/>
              </a:rPr>
              <a:t>[U,S,V] = svd(Sigma)</a:t>
            </a:r>
            <a:endParaRPr sz="2800">
              <a:solidFill>
                <a:srgbClr val="002060"/>
              </a:solidFill>
              <a:latin typeface="Arial"/>
              <a:ea typeface="Arial"/>
              <a:cs typeface="Arial"/>
              <a:sym typeface="Arial"/>
            </a:endParaRPr>
          </a:p>
        </p:txBody>
      </p:sp>
      <p:sp>
        <p:nvSpPr>
          <p:cNvPr id="667" name="Google Shape;667;p39"/>
          <p:cNvSpPr txBox="1"/>
          <p:nvPr/>
        </p:nvSpPr>
        <p:spPr>
          <a:xfrm>
            <a:off x="1905000" y="2084977"/>
            <a:ext cx="8305800" cy="35394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Pick smallest value of     for which</a:t>
            </a:r>
            <a:endParaRPr sz="2800">
              <a:solidFill>
                <a:srgbClr val="C00000"/>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US" sz="2800">
                <a:solidFill>
                  <a:schemeClr val="dk1"/>
                </a:solidFill>
                <a:latin typeface="Arial"/>
                <a:ea typeface="Arial"/>
                <a:cs typeface="Arial"/>
                <a:sym typeface="Arial"/>
              </a:rPr>
              <a:t>(99% of variance retained)</a:t>
            </a:r>
            <a:endParaRPr/>
          </a:p>
        </p:txBody>
      </p:sp>
      <p:pic>
        <p:nvPicPr>
          <p:cNvPr id="668" name="Google Shape;668;p39"/>
          <p:cNvPicPr preferRelativeResize="0"/>
          <p:nvPr/>
        </p:nvPicPr>
        <p:blipFill rotWithShape="1">
          <a:blip r:embed="rId3">
            <a:alphaModFix/>
          </a:blip>
          <a:srcRect b="0" l="0" r="0" t="0"/>
          <a:stretch/>
        </p:blipFill>
        <p:spPr>
          <a:xfrm>
            <a:off x="5585340" y="2205195"/>
            <a:ext cx="162687" cy="334264"/>
          </a:xfrm>
          <a:prstGeom prst="rect">
            <a:avLst/>
          </a:prstGeom>
          <a:noFill/>
          <a:ln>
            <a:noFill/>
          </a:ln>
        </p:spPr>
      </p:pic>
      <p:pic>
        <p:nvPicPr>
          <p:cNvPr id="669" name="Google Shape;669;p39"/>
          <p:cNvPicPr preferRelativeResize="0"/>
          <p:nvPr/>
        </p:nvPicPr>
        <p:blipFill rotWithShape="1">
          <a:blip r:embed="rId4">
            <a:alphaModFix/>
          </a:blip>
          <a:srcRect b="0" l="0" r="0" t="0"/>
          <a:stretch/>
        </p:blipFill>
        <p:spPr>
          <a:xfrm>
            <a:off x="2706624" y="3003944"/>
            <a:ext cx="2474976" cy="1265936"/>
          </a:xfrm>
          <a:prstGeom prst="rect">
            <a:avLst/>
          </a:prstGeom>
          <a:noFill/>
          <a:ln>
            <a:noFill/>
          </a:ln>
        </p:spPr>
      </p:pic>
      <p:sp>
        <p:nvSpPr>
          <p:cNvPr id="670" name="Google Shape;670;p39"/>
          <p:cNvSpPr txBox="1"/>
          <p:nvPr/>
        </p:nvSpPr>
        <p:spPr>
          <a:xfrm>
            <a:off x="850232" y="387025"/>
            <a:ext cx="9817769" cy="1870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Choose  k’  Number of principle components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4"/>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Why is Data Visualization important?</a:t>
            </a:r>
            <a:endParaRPr/>
          </a:p>
        </p:txBody>
      </p:sp>
      <p:sp>
        <p:nvSpPr>
          <p:cNvPr id="115" name="Google Shape;115;p4"/>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Data Visualization is an important part of EDA.  </a:t>
            </a:r>
            <a:endParaRPr/>
          </a:p>
        </p:txBody>
      </p:sp>
      <p:pic>
        <p:nvPicPr>
          <p:cNvPr descr="A screenshot of a computer&#10;&#10;Description automatically generated" id="116" name="Google Shape;116;p4"/>
          <p:cNvPicPr preferRelativeResize="0"/>
          <p:nvPr/>
        </p:nvPicPr>
        <p:blipFill rotWithShape="1">
          <a:blip r:embed="rId3">
            <a:alphaModFix/>
          </a:blip>
          <a:srcRect b="15963" l="18284" r="17261" t="45017"/>
          <a:stretch/>
        </p:blipFill>
        <p:spPr>
          <a:xfrm>
            <a:off x="1601670" y="2415712"/>
            <a:ext cx="9980730" cy="444228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pic>
        <p:nvPicPr>
          <p:cNvPr id="675" name="Google Shape;675;p40"/>
          <p:cNvPicPr preferRelativeResize="0"/>
          <p:nvPr/>
        </p:nvPicPr>
        <p:blipFill rotWithShape="1">
          <a:blip r:embed="rId3">
            <a:alphaModFix/>
          </a:blip>
          <a:srcRect b="0" l="0" r="0" t="0"/>
          <a:stretch/>
        </p:blipFill>
        <p:spPr>
          <a:xfrm>
            <a:off x="1981200" y="1222770"/>
            <a:ext cx="5010912" cy="487680"/>
          </a:xfrm>
          <a:prstGeom prst="rect">
            <a:avLst/>
          </a:prstGeom>
          <a:noFill/>
          <a:ln>
            <a:noFill/>
          </a:ln>
        </p:spPr>
      </p:pic>
      <p:sp>
        <p:nvSpPr>
          <p:cNvPr id="676" name="Google Shape;676;p40"/>
          <p:cNvSpPr txBox="1"/>
          <p:nvPr/>
        </p:nvSpPr>
        <p:spPr>
          <a:xfrm>
            <a:off x="1887350" y="1873188"/>
            <a:ext cx="83058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Extract inputs: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Unlabeled dataset:</a:t>
            </a:r>
            <a:endParaRPr/>
          </a:p>
        </p:txBody>
      </p:sp>
      <p:pic>
        <p:nvPicPr>
          <p:cNvPr id="677" name="Google Shape;677;p40"/>
          <p:cNvPicPr preferRelativeResize="0"/>
          <p:nvPr/>
        </p:nvPicPr>
        <p:blipFill rotWithShape="1">
          <a:blip r:embed="rId4">
            <a:alphaModFix/>
          </a:blip>
          <a:srcRect b="0" l="0" r="0" t="0"/>
          <a:stretch/>
        </p:blipFill>
        <p:spPr>
          <a:xfrm>
            <a:off x="5485638" y="2278814"/>
            <a:ext cx="3582162" cy="466344"/>
          </a:xfrm>
          <a:prstGeom prst="rect">
            <a:avLst/>
          </a:prstGeom>
          <a:noFill/>
          <a:ln>
            <a:noFill/>
          </a:ln>
        </p:spPr>
      </p:pic>
      <p:sp>
        <p:nvSpPr>
          <p:cNvPr id="678" name="Google Shape;678;p40"/>
          <p:cNvSpPr txBox="1"/>
          <p:nvPr/>
        </p:nvSpPr>
        <p:spPr>
          <a:xfrm>
            <a:off x="1905000" y="3640069"/>
            <a:ext cx="83058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New training set:</a:t>
            </a:r>
            <a:endParaRPr/>
          </a:p>
        </p:txBody>
      </p:sp>
      <p:pic>
        <p:nvPicPr>
          <p:cNvPr id="679" name="Google Shape;679;p40"/>
          <p:cNvPicPr preferRelativeResize="0"/>
          <p:nvPr/>
        </p:nvPicPr>
        <p:blipFill rotWithShape="1">
          <a:blip r:embed="rId5">
            <a:alphaModFix/>
          </a:blip>
          <a:srcRect b="0" l="0" r="0" t="0"/>
          <a:stretch/>
        </p:blipFill>
        <p:spPr>
          <a:xfrm>
            <a:off x="5547360" y="3366601"/>
            <a:ext cx="3399282" cy="466344"/>
          </a:xfrm>
          <a:prstGeom prst="rect">
            <a:avLst/>
          </a:prstGeom>
          <a:noFill/>
          <a:ln>
            <a:noFill/>
          </a:ln>
        </p:spPr>
      </p:pic>
      <p:pic>
        <p:nvPicPr>
          <p:cNvPr id="680" name="Google Shape;680;p40"/>
          <p:cNvPicPr preferRelativeResize="0"/>
          <p:nvPr/>
        </p:nvPicPr>
        <p:blipFill rotWithShape="1">
          <a:blip r:embed="rId6">
            <a:alphaModFix/>
          </a:blip>
          <a:srcRect b="0" l="0" r="0" t="0"/>
          <a:stretch/>
        </p:blipFill>
        <p:spPr>
          <a:xfrm>
            <a:off x="6728460" y="2942181"/>
            <a:ext cx="928116" cy="371856"/>
          </a:xfrm>
          <a:prstGeom prst="rect">
            <a:avLst/>
          </a:prstGeom>
          <a:noFill/>
          <a:ln>
            <a:noFill/>
          </a:ln>
        </p:spPr>
      </p:pic>
      <p:pic>
        <p:nvPicPr>
          <p:cNvPr id="681" name="Google Shape;681;p40"/>
          <p:cNvPicPr preferRelativeResize="0"/>
          <p:nvPr/>
        </p:nvPicPr>
        <p:blipFill rotWithShape="1">
          <a:blip r:embed="rId7">
            <a:alphaModFix/>
          </a:blip>
          <a:srcRect b="0" l="0" r="0" t="0"/>
          <a:stretch/>
        </p:blipFill>
        <p:spPr>
          <a:xfrm>
            <a:off x="2038350" y="4207113"/>
            <a:ext cx="4953762" cy="487680"/>
          </a:xfrm>
          <a:prstGeom prst="rect">
            <a:avLst/>
          </a:prstGeom>
          <a:noFill/>
          <a:ln>
            <a:noFill/>
          </a:ln>
        </p:spPr>
      </p:pic>
      <p:sp>
        <p:nvSpPr>
          <p:cNvPr id="682" name="Google Shape;682;p40"/>
          <p:cNvSpPr txBox="1"/>
          <p:nvPr/>
        </p:nvSpPr>
        <p:spPr>
          <a:xfrm>
            <a:off x="1905000" y="4978163"/>
            <a:ext cx="83058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Note: Mapping                      should be defined by running PCA only on the training set. This mapping can be applied as well to the examples           and            in the cross validation and test sets.</a:t>
            </a:r>
            <a:endParaRPr/>
          </a:p>
        </p:txBody>
      </p:sp>
      <p:pic>
        <p:nvPicPr>
          <p:cNvPr id="683" name="Google Shape;683;p40"/>
          <p:cNvPicPr preferRelativeResize="0"/>
          <p:nvPr/>
        </p:nvPicPr>
        <p:blipFill rotWithShape="1">
          <a:blip r:embed="rId8">
            <a:alphaModFix/>
          </a:blip>
          <a:srcRect b="0" l="0" r="0" t="0"/>
          <a:stretch/>
        </p:blipFill>
        <p:spPr>
          <a:xfrm>
            <a:off x="4167250" y="5034701"/>
            <a:ext cx="1339596" cy="393192"/>
          </a:xfrm>
          <a:prstGeom prst="rect">
            <a:avLst/>
          </a:prstGeom>
          <a:noFill/>
          <a:ln>
            <a:noFill/>
          </a:ln>
        </p:spPr>
      </p:pic>
      <p:pic>
        <p:nvPicPr>
          <p:cNvPr id="684" name="Google Shape;684;p40"/>
          <p:cNvPicPr preferRelativeResize="0"/>
          <p:nvPr/>
        </p:nvPicPr>
        <p:blipFill rotWithShape="1">
          <a:blip r:embed="rId9">
            <a:alphaModFix/>
          </a:blip>
          <a:srcRect b="0" l="0" r="0" t="0"/>
          <a:stretch/>
        </p:blipFill>
        <p:spPr>
          <a:xfrm>
            <a:off x="5337048" y="5753776"/>
            <a:ext cx="420624" cy="490728"/>
          </a:xfrm>
          <a:prstGeom prst="rect">
            <a:avLst/>
          </a:prstGeom>
          <a:noFill/>
          <a:ln>
            <a:noFill/>
          </a:ln>
        </p:spPr>
      </p:pic>
      <p:pic>
        <p:nvPicPr>
          <p:cNvPr id="685" name="Google Shape;685;p40"/>
          <p:cNvPicPr preferRelativeResize="0"/>
          <p:nvPr/>
        </p:nvPicPr>
        <p:blipFill rotWithShape="1">
          <a:blip r:embed="rId10">
            <a:alphaModFix/>
          </a:blip>
          <a:srcRect b="0" l="0" r="0" t="0"/>
          <a:stretch/>
        </p:blipFill>
        <p:spPr>
          <a:xfrm>
            <a:off x="6728460" y="5734445"/>
            <a:ext cx="569214" cy="533400"/>
          </a:xfrm>
          <a:prstGeom prst="rect">
            <a:avLst/>
          </a:prstGeom>
          <a:noFill/>
          <a:ln>
            <a:noFill/>
          </a:ln>
        </p:spPr>
      </p:pic>
      <p:sp>
        <p:nvSpPr>
          <p:cNvPr id="686" name="Google Shape;686;p40"/>
          <p:cNvSpPr txBox="1"/>
          <p:nvPr/>
        </p:nvSpPr>
        <p:spPr>
          <a:xfrm>
            <a:off x="882316" y="375321"/>
            <a:ext cx="9785685" cy="1870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Supervised Learning Speedup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41"/>
          <p:cNvSpPr txBox="1"/>
          <p:nvPr/>
        </p:nvSpPr>
        <p:spPr>
          <a:xfrm>
            <a:off x="1904999" y="1498600"/>
            <a:ext cx="8971547" cy="224676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Compression</a:t>
            </a:r>
            <a:endParaRPr/>
          </a:p>
          <a:p>
            <a:pPr indent="-342900" lvl="1" marL="8001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Reduce memory/disk needed to store data</a:t>
            </a:r>
            <a:endParaRPr/>
          </a:p>
          <a:p>
            <a:pPr indent="-342900" lvl="1" marL="8001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Speed up learning algorithm</a:t>
            </a:r>
            <a:endParaRPr/>
          </a:p>
          <a:p>
            <a:pPr indent="-165100" lvl="1" marL="800100" marR="0" rtl="0" algn="l">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Visualization</a:t>
            </a:r>
            <a:endParaRPr/>
          </a:p>
        </p:txBody>
      </p:sp>
      <p:sp>
        <p:nvSpPr>
          <p:cNvPr id="692" name="Google Shape;692;p41"/>
          <p:cNvSpPr txBox="1"/>
          <p:nvPr/>
        </p:nvSpPr>
        <p:spPr>
          <a:xfrm>
            <a:off x="914401" y="393301"/>
            <a:ext cx="9809882" cy="1870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Application of PCA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42"/>
          <p:cNvSpPr txBox="1"/>
          <p:nvPr/>
        </p:nvSpPr>
        <p:spPr>
          <a:xfrm>
            <a:off x="1905000" y="1231499"/>
            <a:ext cx="8305800" cy="28130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Design of ML system:</a:t>
            </a:r>
            <a:endParaRPr/>
          </a:p>
          <a:p>
            <a:pPr indent="-342900" lvl="1" marL="800100" marR="0" rtl="0" algn="l">
              <a:lnSpc>
                <a:spcPct val="13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Get training set</a:t>
            </a:r>
            <a:endParaRPr/>
          </a:p>
          <a:p>
            <a:pPr indent="-342900" lvl="1" marL="800100" marR="0" rtl="0" algn="l">
              <a:lnSpc>
                <a:spcPct val="13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Run PCA to reduce         in dimension to get</a:t>
            </a:r>
            <a:endParaRPr/>
          </a:p>
          <a:p>
            <a:pPr indent="-342900" lvl="1" marL="800100" marR="0" rtl="0" algn="l">
              <a:lnSpc>
                <a:spcPct val="13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Train classifier</a:t>
            </a:r>
            <a:endParaRPr/>
          </a:p>
          <a:p>
            <a:pPr indent="-342900" lvl="1" marL="800100" marR="0" rtl="0" algn="l">
              <a:lnSpc>
                <a:spcPct val="13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Test on test set: Map          to         . Run            on</a:t>
            </a:r>
            <a:endParaRPr/>
          </a:p>
          <a:p>
            <a:pPr indent="0" lvl="1" marL="457200" marR="0" rtl="0" algn="l">
              <a:lnSpc>
                <a:spcPct val="12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698" name="Google Shape;698;p42"/>
          <p:cNvSpPr txBox="1"/>
          <p:nvPr/>
        </p:nvSpPr>
        <p:spPr>
          <a:xfrm>
            <a:off x="1905000" y="4351591"/>
            <a:ext cx="83058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How about doing the whole thing without using PCA?</a:t>
            </a:r>
            <a:endParaRPr/>
          </a:p>
        </p:txBody>
      </p:sp>
      <p:sp>
        <p:nvSpPr>
          <p:cNvPr id="699" name="Google Shape;699;p42"/>
          <p:cNvSpPr txBox="1"/>
          <p:nvPr/>
        </p:nvSpPr>
        <p:spPr>
          <a:xfrm>
            <a:off x="1905000" y="4961189"/>
            <a:ext cx="8305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Before implementing PCA, first try running whatever you want to do with the original/raw data      . Only if that doesn’t do what you want, then implement PCA and consider using      </a:t>
            </a:r>
            <a:endParaRPr/>
          </a:p>
        </p:txBody>
      </p:sp>
      <p:pic>
        <p:nvPicPr>
          <p:cNvPr id="700" name="Google Shape;700;p42"/>
          <p:cNvPicPr preferRelativeResize="0"/>
          <p:nvPr/>
        </p:nvPicPr>
        <p:blipFill rotWithShape="1">
          <a:blip r:embed="rId3">
            <a:alphaModFix/>
          </a:blip>
          <a:srcRect b="0" l="0" r="0" t="0"/>
          <a:stretch/>
        </p:blipFill>
        <p:spPr>
          <a:xfrm>
            <a:off x="4985364" y="1646836"/>
            <a:ext cx="4444365" cy="406400"/>
          </a:xfrm>
          <a:prstGeom prst="rect">
            <a:avLst/>
          </a:prstGeom>
          <a:noFill/>
          <a:ln>
            <a:noFill/>
          </a:ln>
        </p:spPr>
      </p:pic>
      <p:pic>
        <p:nvPicPr>
          <p:cNvPr id="701" name="Google Shape;701;p42"/>
          <p:cNvPicPr preferRelativeResize="0"/>
          <p:nvPr/>
        </p:nvPicPr>
        <p:blipFill rotWithShape="1">
          <a:blip r:embed="rId4">
            <a:alphaModFix/>
          </a:blip>
          <a:srcRect b="0" l="0" r="0" t="0"/>
          <a:stretch/>
        </p:blipFill>
        <p:spPr>
          <a:xfrm>
            <a:off x="5614655" y="2211506"/>
            <a:ext cx="350520" cy="325120"/>
          </a:xfrm>
          <a:prstGeom prst="rect">
            <a:avLst/>
          </a:prstGeom>
          <a:noFill/>
          <a:ln>
            <a:noFill/>
          </a:ln>
        </p:spPr>
      </p:pic>
      <p:pic>
        <p:nvPicPr>
          <p:cNvPr id="702" name="Google Shape;702;p42"/>
          <p:cNvPicPr preferRelativeResize="0"/>
          <p:nvPr/>
        </p:nvPicPr>
        <p:blipFill rotWithShape="1">
          <a:blip r:embed="rId5">
            <a:alphaModFix/>
          </a:blip>
          <a:srcRect b="0" l="0" r="0" t="0"/>
          <a:stretch/>
        </p:blipFill>
        <p:spPr>
          <a:xfrm>
            <a:off x="8831953" y="2191019"/>
            <a:ext cx="331470" cy="325120"/>
          </a:xfrm>
          <a:prstGeom prst="rect">
            <a:avLst/>
          </a:prstGeom>
          <a:noFill/>
          <a:ln>
            <a:noFill/>
          </a:ln>
        </p:spPr>
      </p:pic>
      <p:pic>
        <p:nvPicPr>
          <p:cNvPr id="703" name="Google Shape;703;p42"/>
          <p:cNvPicPr preferRelativeResize="0"/>
          <p:nvPr/>
        </p:nvPicPr>
        <p:blipFill rotWithShape="1">
          <a:blip r:embed="rId6">
            <a:alphaModFix/>
          </a:blip>
          <a:srcRect b="0" l="0" r="0" t="0"/>
          <a:stretch/>
        </p:blipFill>
        <p:spPr>
          <a:xfrm>
            <a:off x="4875404" y="2619602"/>
            <a:ext cx="3168015" cy="406400"/>
          </a:xfrm>
          <a:prstGeom prst="rect">
            <a:avLst/>
          </a:prstGeom>
          <a:noFill/>
          <a:ln>
            <a:noFill/>
          </a:ln>
        </p:spPr>
      </p:pic>
      <p:pic>
        <p:nvPicPr>
          <p:cNvPr id="704" name="Google Shape;704;p42"/>
          <p:cNvPicPr preferRelativeResize="0"/>
          <p:nvPr/>
        </p:nvPicPr>
        <p:blipFill rotWithShape="1">
          <a:blip r:embed="rId7">
            <a:alphaModFix/>
          </a:blip>
          <a:srcRect b="0" l="0" r="0" t="0"/>
          <a:stretch/>
        </p:blipFill>
        <p:spPr>
          <a:xfrm>
            <a:off x="5784138" y="3092053"/>
            <a:ext cx="474345" cy="444500"/>
          </a:xfrm>
          <a:prstGeom prst="rect">
            <a:avLst/>
          </a:prstGeom>
          <a:noFill/>
          <a:ln>
            <a:noFill/>
          </a:ln>
        </p:spPr>
      </p:pic>
      <p:pic>
        <p:nvPicPr>
          <p:cNvPr id="705" name="Google Shape;705;p42"/>
          <p:cNvPicPr preferRelativeResize="0"/>
          <p:nvPr/>
        </p:nvPicPr>
        <p:blipFill rotWithShape="1">
          <a:blip r:embed="rId8">
            <a:alphaModFix/>
          </a:blip>
          <a:srcRect b="0" l="0" r="0" t="0"/>
          <a:stretch/>
        </p:blipFill>
        <p:spPr>
          <a:xfrm>
            <a:off x="6835876" y="3107950"/>
            <a:ext cx="443865" cy="444500"/>
          </a:xfrm>
          <a:prstGeom prst="rect">
            <a:avLst/>
          </a:prstGeom>
          <a:noFill/>
          <a:ln>
            <a:noFill/>
          </a:ln>
        </p:spPr>
      </p:pic>
      <p:pic>
        <p:nvPicPr>
          <p:cNvPr id="706" name="Google Shape;706;p42"/>
          <p:cNvPicPr preferRelativeResize="0"/>
          <p:nvPr/>
        </p:nvPicPr>
        <p:blipFill rotWithShape="1">
          <a:blip r:embed="rId9">
            <a:alphaModFix/>
          </a:blip>
          <a:srcRect b="0" l="0" r="0" t="0"/>
          <a:stretch/>
        </p:blipFill>
        <p:spPr>
          <a:xfrm>
            <a:off x="8355877" y="3191603"/>
            <a:ext cx="548640" cy="340360"/>
          </a:xfrm>
          <a:prstGeom prst="rect">
            <a:avLst/>
          </a:prstGeom>
          <a:noFill/>
          <a:ln>
            <a:noFill/>
          </a:ln>
        </p:spPr>
      </p:pic>
      <p:pic>
        <p:nvPicPr>
          <p:cNvPr id="707" name="Google Shape;707;p42"/>
          <p:cNvPicPr preferRelativeResize="0"/>
          <p:nvPr/>
        </p:nvPicPr>
        <p:blipFill rotWithShape="1">
          <a:blip r:embed="rId10">
            <a:alphaModFix/>
          </a:blip>
          <a:srcRect b="0" l="0" r="0" t="0"/>
          <a:stretch/>
        </p:blipFill>
        <p:spPr>
          <a:xfrm>
            <a:off x="2803655" y="3673542"/>
            <a:ext cx="3318510" cy="444500"/>
          </a:xfrm>
          <a:prstGeom prst="rect">
            <a:avLst/>
          </a:prstGeom>
          <a:noFill/>
          <a:ln>
            <a:noFill/>
          </a:ln>
        </p:spPr>
      </p:pic>
      <p:pic>
        <p:nvPicPr>
          <p:cNvPr id="708" name="Google Shape;708;p42"/>
          <p:cNvPicPr preferRelativeResize="0"/>
          <p:nvPr/>
        </p:nvPicPr>
        <p:blipFill rotWithShape="1">
          <a:blip r:embed="rId4">
            <a:alphaModFix/>
          </a:blip>
          <a:srcRect b="0" l="0" r="0" t="0"/>
          <a:stretch/>
        </p:blipFill>
        <p:spPr>
          <a:xfrm>
            <a:off x="6976700" y="5376916"/>
            <a:ext cx="350520" cy="325120"/>
          </a:xfrm>
          <a:prstGeom prst="rect">
            <a:avLst/>
          </a:prstGeom>
          <a:noFill/>
          <a:ln>
            <a:noFill/>
          </a:ln>
        </p:spPr>
      </p:pic>
      <p:pic>
        <p:nvPicPr>
          <p:cNvPr id="709" name="Google Shape;709;p42"/>
          <p:cNvPicPr preferRelativeResize="0"/>
          <p:nvPr/>
        </p:nvPicPr>
        <p:blipFill rotWithShape="1">
          <a:blip r:embed="rId5">
            <a:alphaModFix/>
          </a:blip>
          <a:srcRect b="0" l="0" r="0" t="0"/>
          <a:stretch/>
        </p:blipFill>
        <p:spPr>
          <a:xfrm>
            <a:off x="10045065" y="5804314"/>
            <a:ext cx="331470" cy="325120"/>
          </a:xfrm>
          <a:prstGeom prst="rect">
            <a:avLst/>
          </a:prstGeom>
          <a:noFill/>
          <a:ln>
            <a:noFill/>
          </a:ln>
        </p:spPr>
      </p:pic>
      <p:sp>
        <p:nvSpPr>
          <p:cNvPr id="710" name="Google Shape;710;p42"/>
          <p:cNvSpPr txBox="1"/>
          <p:nvPr/>
        </p:nvSpPr>
        <p:spPr>
          <a:xfrm>
            <a:off x="625642" y="387025"/>
            <a:ext cx="10042359" cy="1870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When to use PCA?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43"/>
          <p:cNvSpPr txBox="1"/>
          <p:nvPr>
            <p:ph type="title"/>
          </p:nvPr>
        </p:nvSpPr>
        <p:spPr>
          <a:xfrm>
            <a:off x="2209800" y="2590800"/>
            <a:ext cx="77724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A 2D Numerical Example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44"/>
          <p:cNvSpPr txBox="1"/>
          <p:nvPr>
            <p:ph type="title"/>
          </p:nvPr>
        </p:nvSpPr>
        <p:spPr>
          <a:xfrm>
            <a:off x="609600" y="307305"/>
            <a:ext cx="96012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 STEP 1</a:t>
            </a:r>
            <a:endParaRPr/>
          </a:p>
        </p:txBody>
      </p:sp>
      <p:sp>
        <p:nvSpPr>
          <p:cNvPr id="723" name="Google Shape;723;p44"/>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380"/>
              <a:buChar char="•"/>
            </a:pPr>
            <a:r>
              <a:rPr lang="en-US" sz="2800">
                <a:solidFill>
                  <a:srgbClr val="0066FF"/>
                </a:solidFill>
              </a:rPr>
              <a:t>Subtract the mean </a:t>
            </a:r>
            <a:r>
              <a:rPr lang="en-US" sz="2800"/>
              <a:t>from each of the data dimensions. </a:t>
            </a:r>
            <a:endParaRPr/>
          </a:p>
          <a:p>
            <a:pPr indent="-182880" lvl="0" marL="182880" rtl="0" algn="l">
              <a:spcBef>
                <a:spcPts val="560"/>
              </a:spcBef>
              <a:spcAft>
                <a:spcPts val="0"/>
              </a:spcAft>
              <a:buSzPts val="2380"/>
              <a:buChar char="•"/>
            </a:pPr>
            <a:r>
              <a:rPr lang="en-US" sz="2800"/>
              <a:t>All the x values have x subtracted and y values have y subtracted from them. This produces a data set whose mean is zero.</a:t>
            </a:r>
            <a:endParaRPr/>
          </a:p>
          <a:p>
            <a:pPr indent="-182880" lvl="0" marL="182880" rtl="0" algn="l">
              <a:spcBef>
                <a:spcPts val="560"/>
              </a:spcBef>
              <a:spcAft>
                <a:spcPts val="0"/>
              </a:spcAft>
              <a:buSzPts val="2380"/>
              <a:buChar char="•"/>
            </a:pPr>
            <a:r>
              <a:rPr lang="en-US" sz="2800"/>
              <a:t>Subtracting the mean makes variance and covariance calculation easier by simplifying their equations.</a:t>
            </a:r>
            <a:endParaRPr/>
          </a:p>
          <a:p>
            <a:pPr indent="-182880" lvl="0" marL="182880" rtl="0" algn="l">
              <a:spcBef>
                <a:spcPts val="560"/>
              </a:spcBef>
              <a:spcAft>
                <a:spcPts val="0"/>
              </a:spcAft>
              <a:buSzPts val="2380"/>
              <a:buChar char="•"/>
            </a:pPr>
            <a:r>
              <a:rPr lang="en-US" sz="2800"/>
              <a:t>The variance and co-variance values are not affected by the mean value.</a:t>
            </a:r>
            <a:endParaRPr/>
          </a:p>
        </p:txBody>
      </p:sp>
      <p:cxnSp>
        <p:nvCxnSpPr>
          <p:cNvPr id="724" name="Google Shape;724;p44"/>
          <p:cNvCxnSpPr/>
          <p:nvPr/>
        </p:nvCxnSpPr>
        <p:spPr>
          <a:xfrm>
            <a:off x="4419600" y="2667000"/>
            <a:ext cx="152400" cy="0"/>
          </a:xfrm>
          <a:prstGeom prst="straightConnector1">
            <a:avLst/>
          </a:prstGeom>
          <a:noFill/>
          <a:ln cap="flat" cmpd="sng" w="9525">
            <a:solidFill>
              <a:schemeClr val="dk1"/>
            </a:solidFill>
            <a:prstDash val="solid"/>
            <a:round/>
            <a:headEnd len="med" w="med" type="none"/>
            <a:tailEnd len="med" w="med" type="none"/>
          </a:ln>
        </p:spPr>
      </p:cxnSp>
      <p:cxnSp>
        <p:nvCxnSpPr>
          <p:cNvPr id="725" name="Google Shape;725;p44"/>
          <p:cNvCxnSpPr/>
          <p:nvPr/>
        </p:nvCxnSpPr>
        <p:spPr>
          <a:xfrm>
            <a:off x="9372600" y="2667000"/>
            <a:ext cx="228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45"/>
          <p:cNvSpPr txBox="1"/>
          <p:nvPr>
            <p:ph type="title"/>
          </p:nvPr>
        </p:nvSpPr>
        <p:spPr>
          <a:xfrm>
            <a:off x="557213" y="374514"/>
            <a:ext cx="9577387"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PCA Example –STEP 1</a:t>
            </a:r>
            <a:endParaRPr/>
          </a:p>
        </p:txBody>
      </p:sp>
      <p:sp>
        <p:nvSpPr>
          <p:cNvPr id="732" name="Google Shape;732;p45"/>
          <p:cNvSpPr txBox="1"/>
          <p:nvPr>
            <p:ph idx="1" type="body"/>
          </p:nvPr>
        </p:nvSpPr>
        <p:spPr>
          <a:xfrm>
            <a:off x="3124200" y="1650165"/>
            <a:ext cx="2286000" cy="502920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2040"/>
              <a:buFont typeface="Arial"/>
              <a:buNone/>
            </a:pPr>
            <a:r>
              <a:rPr lang="en-US"/>
              <a:t>DATA:</a:t>
            </a:r>
            <a:endParaRPr/>
          </a:p>
          <a:p>
            <a:pPr indent="-182880" lvl="0" marL="182880" rtl="0" algn="l">
              <a:lnSpc>
                <a:spcPct val="80000"/>
              </a:lnSpc>
              <a:spcBef>
                <a:spcPts val="480"/>
              </a:spcBef>
              <a:spcAft>
                <a:spcPts val="0"/>
              </a:spcAft>
              <a:buSzPts val="2040"/>
              <a:buFont typeface="Arial"/>
              <a:buNone/>
            </a:pPr>
            <a:r>
              <a:rPr lang="en-US" u="sng"/>
              <a:t>x      	y</a:t>
            </a:r>
            <a:endParaRPr/>
          </a:p>
          <a:p>
            <a:pPr indent="-182880" lvl="0" marL="182880" rtl="0" algn="l">
              <a:lnSpc>
                <a:spcPct val="80000"/>
              </a:lnSpc>
              <a:spcBef>
                <a:spcPts val="480"/>
              </a:spcBef>
              <a:spcAft>
                <a:spcPts val="0"/>
              </a:spcAft>
              <a:buSzPts val="2040"/>
              <a:buFont typeface="Arial"/>
              <a:buNone/>
            </a:pPr>
            <a:r>
              <a:rPr lang="en-US"/>
              <a:t>2.5 	2.4</a:t>
            </a:r>
            <a:endParaRPr/>
          </a:p>
          <a:p>
            <a:pPr indent="-182880" lvl="0" marL="182880" rtl="0" algn="l">
              <a:lnSpc>
                <a:spcPct val="80000"/>
              </a:lnSpc>
              <a:spcBef>
                <a:spcPts val="480"/>
              </a:spcBef>
              <a:spcAft>
                <a:spcPts val="0"/>
              </a:spcAft>
              <a:buSzPts val="2040"/>
              <a:buFont typeface="Arial"/>
              <a:buNone/>
            </a:pPr>
            <a:r>
              <a:rPr lang="en-US"/>
              <a:t>0.5 	0.7</a:t>
            </a:r>
            <a:endParaRPr/>
          </a:p>
          <a:p>
            <a:pPr indent="-182880" lvl="0" marL="182880" rtl="0" algn="l">
              <a:lnSpc>
                <a:spcPct val="80000"/>
              </a:lnSpc>
              <a:spcBef>
                <a:spcPts val="480"/>
              </a:spcBef>
              <a:spcAft>
                <a:spcPts val="0"/>
              </a:spcAft>
              <a:buSzPts val="2040"/>
              <a:buFont typeface="Arial"/>
              <a:buNone/>
            </a:pPr>
            <a:r>
              <a:rPr lang="en-US"/>
              <a:t>2.2 	2.9</a:t>
            </a:r>
            <a:endParaRPr/>
          </a:p>
          <a:p>
            <a:pPr indent="-182880" lvl="0" marL="182880" rtl="0" algn="l">
              <a:lnSpc>
                <a:spcPct val="80000"/>
              </a:lnSpc>
              <a:spcBef>
                <a:spcPts val="480"/>
              </a:spcBef>
              <a:spcAft>
                <a:spcPts val="0"/>
              </a:spcAft>
              <a:buSzPts val="2040"/>
              <a:buFont typeface="Arial"/>
              <a:buNone/>
            </a:pPr>
            <a:r>
              <a:rPr lang="en-US"/>
              <a:t>1.9 	2.2</a:t>
            </a:r>
            <a:endParaRPr/>
          </a:p>
          <a:p>
            <a:pPr indent="-182880" lvl="0" marL="182880" rtl="0" algn="l">
              <a:lnSpc>
                <a:spcPct val="80000"/>
              </a:lnSpc>
              <a:spcBef>
                <a:spcPts val="480"/>
              </a:spcBef>
              <a:spcAft>
                <a:spcPts val="0"/>
              </a:spcAft>
              <a:buSzPts val="2040"/>
              <a:buFont typeface="Arial"/>
              <a:buNone/>
            </a:pPr>
            <a:r>
              <a:rPr lang="en-US"/>
              <a:t>3.1 	3.0</a:t>
            </a:r>
            <a:endParaRPr/>
          </a:p>
          <a:p>
            <a:pPr indent="-182880" lvl="0" marL="182880" rtl="0" algn="l">
              <a:lnSpc>
                <a:spcPct val="80000"/>
              </a:lnSpc>
              <a:spcBef>
                <a:spcPts val="480"/>
              </a:spcBef>
              <a:spcAft>
                <a:spcPts val="0"/>
              </a:spcAft>
              <a:buSzPts val="2040"/>
              <a:buFont typeface="Arial"/>
              <a:buNone/>
            </a:pPr>
            <a:r>
              <a:rPr lang="en-US"/>
              <a:t>2.3 	2.7</a:t>
            </a:r>
            <a:endParaRPr/>
          </a:p>
          <a:p>
            <a:pPr indent="-182880" lvl="0" marL="182880" rtl="0" algn="l">
              <a:lnSpc>
                <a:spcPct val="80000"/>
              </a:lnSpc>
              <a:spcBef>
                <a:spcPts val="480"/>
              </a:spcBef>
              <a:spcAft>
                <a:spcPts val="0"/>
              </a:spcAft>
              <a:buSzPts val="2040"/>
              <a:buFont typeface="Arial"/>
              <a:buNone/>
            </a:pPr>
            <a:r>
              <a:rPr lang="en-US"/>
              <a:t>2 		1.6</a:t>
            </a:r>
            <a:endParaRPr/>
          </a:p>
          <a:p>
            <a:pPr indent="-182880" lvl="0" marL="182880" rtl="0" algn="l">
              <a:lnSpc>
                <a:spcPct val="80000"/>
              </a:lnSpc>
              <a:spcBef>
                <a:spcPts val="480"/>
              </a:spcBef>
              <a:spcAft>
                <a:spcPts val="0"/>
              </a:spcAft>
              <a:buSzPts val="2040"/>
              <a:buFont typeface="Arial"/>
              <a:buNone/>
            </a:pPr>
            <a:r>
              <a:rPr lang="en-US"/>
              <a:t>1 		1.1</a:t>
            </a:r>
            <a:endParaRPr/>
          </a:p>
          <a:p>
            <a:pPr indent="-182880" lvl="0" marL="182880" rtl="0" algn="l">
              <a:lnSpc>
                <a:spcPct val="80000"/>
              </a:lnSpc>
              <a:spcBef>
                <a:spcPts val="480"/>
              </a:spcBef>
              <a:spcAft>
                <a:spcPts val="0"/>
              </a:spcAft>
              <a:buSzPts val="2040"/>
              <a:buFont typeface="Arial"/>
              <a:buNone/>
            </a:pPr>
            <a:r>
              <a:rPr lang="en-US"/>
              <a:t>1.5 	1.6</a:t>
            </a:r>
            <a:endParaRPr/>
          </a:p>
          <a:p>
            <a:pPr indent="-182880" lvl="0" marL="182880" rtl="0" algn="l">
              <a:lnSpc>
                <a:spcPct val="80000"/>
              </a:lnSpc>
              <a:spcBef>
                <a:spcPts val="480"/>
              </a:spcBef>
              <a:spcAft>
                <a:spcPts val="0"/>
              </a:spcAft>
              <a:buSzPts val="2040"/>
              <a:buFont typeface="Arial"/>
              <a:buNone/>
            </a:pPr>
            <a:r>
              <a:rPr lang="en-US"/>
              <a:t>1.1 	0.9</a:t>
            </a:r>
            <a:endParaRPr/>
          </a:p>
        </p:txBody>
      </p:sp>
      <p:sp>
        <p:nvSpPr>
          <p:cNvPr id="733" name="Google Shape;733;p45"/>
          <p:cNvSpPr/>
          <p:nvPr/>
        </p:nvSpPr>
        <p:spPr>
          <a:xfrm>
            <a:off x="6019800" y="1600200"/>
            <a:ext cx="34290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None/>
            </a:pPr>
            <a:r>
              <a:rPr lang="en-US" sz="2400">
                <a:solidFill>
                  <a:schemeClr val="dk1"/>
                </a:solidFill>
                <a:latin typeface="Arial"/>
                <a:ea typeface="Arial"/>
                <a:cs typeface="Arial"/>
                <a:sym typeface="Arial"/>
              </a:rPr>
              <a:t>ZERO MEAN DATA:</a:t>
            </a:r>
            <a:endParaRPr/>
          </a:p>
          <a:p>
            <a:pPr indent="-342900" lvl="0" marL="342900" marR="0" rtl="0" algn="l">
              <a:spcBef>
                <a:spcPts val="480"/>
              </a:spcBef>
              <a:spcAft>
                <a:spcPts val="0"/>
              </a:spcAft>
              <a:buNone/>
            </a:pPr>
            <a:r>
              <a:rPr lang="en-US" sz="2400" u="sng">
                <a:solidFill>
                  <a:schemeClr val="dk1"/>
                </a:solidFill>
                <a:latin typeface="Arial"/>
                <a:ea typeface="Arial"/>
                <a:cs typeface="Arial"/>
                <a:sym typeface="Arial"/>
              </a:rPr>
              <a:t>x 			  y    </a:t>
            </a:r>
            <a:endParaRPr/>
          </a:p>
          <a:p>
            <a:pPr indent="-342900" lvl="0" marL="342900" marR="0" rtl="0" algn="l">
              <a:spcBef>
                <a:spcPts val="480"/>
              </a:spcBef>
              <a:spcAft>
                <a:spcPts val="0"/>
              </a:spcAft>
              <a:buNone/>
            </a:pPr>
            <a:r>
              <a:rPr lang="en-US" sz="2400">
                <a:solidFill>
                  <a:schemeClr val="dk1"/>
                </a:solidFill>
                <a:latin typeface="Arial"/>
                <a:ea typeface="Arial"/>
                <a:cs typeface="Arial"/>
                <a:sym typeface="Arial"/>
              </a:rPr>
              <a:t>.69 		.49</a:t>
            </a:r>
            <a:endParaRPr/>
          </a:p>
          <a:p>
            <a:pPr indent="-342900" lvl="0" marL="342900" marR="0" rtl="0" algn="l">
              <a:spcBef>
                <a:spcPts val="480"/>
              </a:spcBef>
              <a:spcAft>
                <a:spcPts val="0"/>
              </a:spcAft>
              <a:buNone/>
            </a:pPr>
            <a:r>
              <a:rPr lang="en-US" sz="2400">
                <a:solidFill>
                  <a:schemeClr val="dk1"/>
                </a:solidFill>
                <a:latin typeface="Arial"/>
                <a:ea typeface="Arial"/>
                <a:cs typeface="Arial"/>
                <a:sym typeface="Arial"/>
              </a:rPr>
              <a:t>-1.31 		-1.21</a:t>
            </a:r>
            <a:endParaRPr/>
          </a:p>
          <a:p>
            <a:pPr indent="-342900" lvl="0" marL="342900" marR="0" rtl="0" algn="l">
              <a:spcBef>
                <a:spcPts val="480"/>
              </a:spcBef>
              <a:spcAft>
                <a:spcPts val="0"/>
              </a:spcAft>
              <a:buNone/>
            </a:pPr>
            <a:r>
              <a:rPr lang="en-US" sz="2400">
                <a:solidFill>
                  <a:schemeClr val="dk1"/>
                </a:solidFill>
                <a:latin typeface="Arial"/>
                <a:ea typeface="Arial"/>
                <a:cs typeface="Arial"/>
                <a:sym typeface="Arial"/>
              </a:rPr>
              <a:t>.39 		.99</a:t>
            </a:r>
            <a:endParaRPr/>
          </a:p>
          <a:p>
            <a:pPr indent="-342900" lvl="0" marL="342900" marR="0" rtl="0" algn="l">
              <a:spcBef>
                <a:spcPts val="480"/>
              </a:spcBef>
              <a:spcAft>
                <a:spcPts val="0"/>
              </a:spcAft>
              <a:buNone/>
            </a:pPr>
            <a:r>
              <a:rPr lang="en-US" sz="2400">
                <a:solidFill>
                  <a:schemeClr val="dk1"/>
                </a:solidFill>
                <a:latin typeface="Arial"/>
                <a:ea typeface="Arial"/>
                <a:cs typeface="Arial"/>
                <a:sym typeface="Arial"/>
              </a:rPr>
              <a:t>.09 		.29</a:t>
            </a:r>
            <a:endParaRPr/>
          </a:p>
          <a:p>
            <a:pPr indent="-342900" lvl="0" marL="342900" marR="0" rtl="0" algn="l">
              <a:spcBef>
                <a:spcPts val="480"/>
              </a:spcBef>
              <a:spcAft>
                <a:spcPts val="0"/>
              </a:spcAft>
              <a:buNone/>
            </a:pPr>
            <a:r>
              <a:rPr lang="en-US" sz="2400">
                <a:solidFill>
                  <a:schemeClr val="dk1"/>
                </a:solidFill>
                <a:latin typeface="Arial"/>
                <a:ea typeface="Arial"/>
                <a:cs typeface="Arial"/>
                <a:sym typeface="Arial"/>
              </a:rPr>
              <a:t>1.29 		1.09</a:t>
            </a:r>
            <a:endParaRPr/>
          </a:p>
          <a:p>
            <a:pPr indent="-342900" lvl="0" marL="342900" marR="0" rtl="0" algn="l">
              <a:spcBef>
                <a:spcPts val="480"/>
              </a:spcBef>
              <a:spcAft>
                <a:spcPts val="0"/>
              </a:spcAft>
              <a:buNone/>
            </a:pPr>
            <a:r>
              <a:rPr lang="en-US" sz="2400">
                <a:solidFill>
                  <a:schemeClr val="dk1"/>
                </a:solidFill>
                <a:latin typeface="Arial"/>
                <a:ea typeface="Arial"/>
                <a:cs typeface="Arial"/>
                <a:sym typeface="Arial"/>
              </a:rPr>
              <a:t>.49 		.79</a:t>
            </a:r>
            <a:endParaRPr/>
          </a:p>
          <a:p>
            <a:pPr indent="-342900" lvl="0" marL="342900" marR="0" rtl="0" algn="l">
              <a:spcBef>
                <a:spcPts val="480"/>
              </a:spcBef>
              <a:spcAft>
                <a:spcPts val="0"/>
              </a:spcAft>
              <a:buNone/>
            </a:pPr>
            <a:r>
              <a:rPr lang="en-US" sz="2400">
                <a:solidFill>
                  <a:schemeClr val="dk1"/>
                </a:solidFill>
                <a:latin typeface="Arial"/>
                <a:ea typeface="Arial"/>
                <a:cs typeface="Arial"/>
                <a:sym typeface="Arial"/>
              </a:rPr>
              <a:t>.19 		-.31</a:t>
            </a:r>
            <a:endParaRPr/>
          </a:p>
          <a:p>
            <a:pPr indent="-342900" lvl="0" marL="342900" marR="0" rtl="0" algn="l">
              <a:spcBef>
                <a:spcPts val="480"/>
              </a:spcBef>
              <a:spcAft>
                <a:spcPts val="0"/>
              </a:spcAft>
              <a:buNone/>
            </a:pPr>
            <a:r>
              <a:rPr lang="en-US" sz="2400">
                <a:solidFill>
                  <a:schemeClr val="dk1"/>
                </a:solidFill>
                <a:latin typeface="Arial"/>
                <a:ea typeface="Arial"/>
                <a:cs typeface="Arial"/>
                <a:sym typeface="Arial"/>
              </a:rPr>
              <a:t>-.81 		-.81</a:t>
            </a:r>
            <a:endParaRPr/>
          </a:p>
          <a:p>
            <a:pPr indent="-342900" lvl="0" marL="342900" marR="0" rtl="0" algn="l">
              <a:spcBef>
                <a:spcPts val="480"/>
              </a:spcBef>
              <a:spcAft>
                <a:spcPts val="0"/>
              </a:spcAft>
              <a:buNone/>
            </a:pPr>
            <a:r>
              <a:rPr lang="en-US" sz="2400">
                <a:solidFill>
                  <a:schemeClr val="dk1"/>
                </a:solidFill>
                <a:latin typeface="Arial"/>
                <a:ea typeface="Arial"/>
                <a:cs typeface="Arial"/>
                <a:sym typeface="Arial"/>
              </a:rPr>
              <a:t>-.31 		-.31</a:t>
            </a:r>
            <a:endParaRPr/>
          </a:p>
          <a:p>
            <a:pPr indent="-342900" lvl="0" marL="342900" marR="0" rtl="0" algn="l">
              <a:spcBef>
                <a:spcPts val="480"/>
              </a:spcBef>
              <a:spcAft>
                <a:spcPts val="0"/>
              </a:spcAft>
              <a:buNone/>
            </a:pPr>
            <a:r>
              <a:rPr lang="en-US" sz="2400">
                <a:solidFill>
                  <a:schemeClr val="dk1"/>
                </a:solidFill>
                <a:latin typeface="Arial"/>
                <a:ea typeface="Arial"/>
                <a:cs typeface="Arial"/>
                <a:sym typeface="Arial"/>
              </a:rPr>
              <a:t>-.71 		-1.01</a:t>
            </a:r>
            <a:endParaRPr/>
          </a:p>
        </p:txBody>
      </p:sp>
      <p:cxnSp>
        <p:nvCxnSpPr>
          <p:cNvPr id="734" name="Google Shape;734;p45"/>
          <p:cNvCxnSpPr/>
          <p:nvPr/>
        </p:nvCxnSpPr>
        <p:spPr>
          <a:xfrm>
            <a:off x="3810000" y="2209800"/>
            <a:ext cx="0" cy="4419600"/>
          </a:xfrm>
          <a:prstGeom prst="straightConnector1">
            <a:avLst/>
          </a:prstGeom>
          <a:noFill/>
          <a:ln cap="flat" cmpd="sng" w="9525">
            <a:solidFill>
              <a:schemeClr val="dk1"/>
            </a:solidFill>
            <a:prstDash val="solid"/>
            <a:round/>
            <a:headEnd len="med" w="med" type="none"/>
            <a:tailEnd len="med" w="med" type="none"/>
          </a:ln>
        </p:spPr>
      </p:cxnSp>
      <p:cxnSp>
        <p:nvCxnSpPr>
          <p:cNvPr id="735" name="Google Shape;735;p45"/>
          <p:cNvCxnSpPr/>
          <p:nvPr/>
        </p:nvCxnSpPr>
        <p:spPr>
          <a:xfrm>
            <a:off x="7034150" y="1981200"/>
            <a:ext cx="0" cy="4724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46"/>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–STEP 1</a:t>
            </a:r>
            <a:endParaRPr/>
          </a:p>
        </p:txBody>
      </p:sp>
      <p:sp>
        <p:nvSpPr>
          <p:cNvPr id="742" name="Google Shape;742;p46"/>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p:txBody>
      </p:sp>
      <p:pic>
        <p:nvPicPr>
          <p:cNvPr id="743" name="Google Shape;743;p46"/>
          <p:cNvPicPr preferRelativeResize="0"/>
          <p:nvPr/>
        </p:nvPicPr>
        <p:blipFill rotWithShape="1">
          <a:blip r:embed="rId3">
            <a:alphaModFix/>
          </a:blip>
          <a:srcRect b="0" l="0" r="0" t="0"/>
          <a:stretch/>
        </p:blipFill>
        <p:spPr>
          <a:xfrm>
            <a:off x="2286000" y="1576471"/>
            <a:ext cx="5676900" cy="4695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47"/>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–STEP 2</a:t>
            </a:r>
            <a:endParaRPr/>
          </a:p>
        </p:txBody>
      </p:sp>
      <p:sp>
        <p:nvSpPr>
          <p:cNvPr id="750" name="Google Shape;750;p47"/>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Calculate the covariance matrix</a:t>
            </a:r>
            <a:endParaRPr/>
          </a:p>
          <a:p>
            <a:pPr indent="-182880" lvl="0" marL="182880" rtl="0" algn="l">
              <a:spcBef>
                <a:spcPts val="480"/>
              </a:spcBef>
              <a:spcAft>
                <a:spcPts val="0"/>
              </a:spcAft>
              <a:buSzPts val="2040"/>
              <a:buChar char="•"/>
            </a:pPr>
            <a:r>
              <a:rPr lang="en-US"/>
              <a:t>	cov =       .616555556    .615444444</a:t>
            </a:r>
            <a:endParaRPr/>
          </a:p>
          <a:p>
            <a:pPr indent="-182880" lvl="0" marL="182880" rtl="0" algn="l">
              <a:spcBef>
                <a:spcPts val="480"/>
              </a:spcBef>
              <a:spcAft>
                <a:spcPts val="0"/>
              </a:spcAft>
              <a:buSzPts val="2040"/>
              <a:buChar char="•"/>
            </a:pPr>
            <a:r>
              <a:rPr lang="en-US"/>
              <a:t>		           .615444444    .716555556</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since the non-diagonal elements in this covariance matrix are positive, we should expect that both the x and y variable increase together.</a:t>
            </a:r>
            <a:endParaRPr/>
          </a:p>
          <a:p>
            <a:pPr indent="-53339" lvl="0" marL="182880" rtl="0" algn="l">
              <a:spcBef>
                <a:spcPts val="480"/>
              </a:spcBef>
              <a:spcAft>
                <a:spcPts val="0"/>
              </a:spcAft>
              <a:buSzPts val="2040"/>
              <a:buNone/>
            </a:pPr>
            <a:r>
              <a:t/>
            </a:r>
            <a:endParaRPr/>
          </a:p>
        </p:txBody>
      </p:sp>
      <p:sp>
        <p:nvSpPr>
          <p:cNvPr id="751" name="Google Shape;751;p47"/>
          <p:cNvSpPr/>
          <p:nvPr/>
        </p:nvSpPr>
        <p:spPr>
          <a:xfrm>
            <a:off x="2633234" y="2034547"/>
            <a:ext cx="5040312" cy="1031875"/>
          </a:xfrm>
          <a:prstGeom prst="bracketPair">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48"/>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–STEP 3</a:t>
            </a:r>
            <a:endParaRPr/>
          </a:p>
        </p:txBody>
      </p:sp>
      <p:sp>
        <p:nvSpPr>
          <p:cNvPr id="758" name="Google Shape;758;p48"/>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Calculate the eigenvectors and eigenvalues of the covariance matrix</a:t>
            </a:r>
            <a:endParaRPr/>
          </a:p>
          <a:p>
            <a:pPr indent="-182880" lvl="0" marL="182880" rtl="0" algn="l">
              <a:spcBef>
                <a:spcPts val="480"/>
              </a:spcBef>
              <a:spcAft>
                <a:spcPts val="0"/>
              </a:spcAft>
              <a:buSzPts val="2040"/>
              <a:buChar char="•"/>
            </a:pPr>
            <a:r>
              <a:rPr lang="en-US"/>
              <a:t>				eigenvalues =   .0490833989								                1.28402771</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	eigenvectors = 	-.735178656   -.677873399				     			.677873399  -.735178656 </a:t>
            </a:r>
            <a:endParaRPr/>
          </a:p>
        </p:txBody>
      </p:sp>
      <p:sp>
        <p:nvSpPr>
          <p:cNvPr id="759" name="Google Shape;759;p48"/>
          <p:cNvSpPr/>
          <p:nvPr/>
        </p:nvSpPr>
        <p:spPr>
          <a:xfrm>
            <a:off x="6338314" y="2027095"/>
            <a:ext cx="2048451" cy="882704"/>
          </a:xfrm>
          <a:prstGeom prst="bracketPair">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0" name="Google Shape;760;p48"/>
          <p:cNvSpPr/>
          <p:nvPr/>
        </p:nvSpPr>
        <p:spPr>
          <a:xfrm>
            <a:off x="4024416" y="3174941"/>
            <a:ext cx="4143167" cy="1219200"/>
          </a:xfrm>
          <a:prstGeom prst="bracketPair">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49"/>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–STEP 3</a:t>
            </a:r>
            <a:endParaRPr/>
          </a:p>
        </p:txBody>
      </p:sp>
      <p:sp>
        <p:nvSpPr>
          <p:cNvPr id="767" name="Google Shape;767;p49"/>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p:txBody>
      </p:sp>
      <p:pic>
        <p:nvPicPr>
          <p:cNvPr id="768" name="Google Shape;768;p49"/>
          <p:cNvPicPr preferRelativeResize="0"/>
          <p:nvPr/>
        </p:nvPicPr>
        <p:blipFill rotWithShape="1">
          <a:blip r:embed="rId3">
            <a:alphaModFix/>
          </a:blip>
          <a:srcRect b="0" l="0" r="0" t="0"/>
          <a:stretch/>
        </p:blipFill>
        <p:spPr>
          <a:xfrm>
            <a:off x="1828800" y="1570722"/>
            <a:ext cx="6134100" cy="4914900"/>
          </a:xfrm>
          <a:prstGeom prst="rect">
            <a:avLst/>
          </a:prstGeom>
          <a:noFill/>
          <a:ln>
            <a:noFill/>
          </a:ln>
        </p:spPr>
      </p:pic>
      <p:sp>
        <p:nvSpPr>
          <p:cNvPr id="769" name="Google Shape;769;p49"/>
          <p:cNvSpPr txBox="1"/>
          <p:nvPr/>
        </p:nvSpPr>
        <p:spPr>
          <a:xfrm>
            <a:off x="6604286" y="1570723"/>
            <a:ext cx="3835115" cy="3693319"/>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eigenvectors are plotted as diagonal dotted lines on the plot. </a:t>
            </a:r>
            <a:endParaRPr/>
          </a:p>
          <a:p>
            <a:pPr indent="-114300" lvl="0" marL="0" marR="0" rtl="0" algn="l">
              <a:spcBef>
                <a:spcPts val="0"/>
              </a:spcBef>
              <a:spcAft>
                <a:spcPts val="0"/>
              </a:spcAft>
              <a:buClr>
                <a:srgbClr val="0066FF"/>
              </a:buClr>
              <a:buSzPts val="1800"/>
              <a:buFont typeface="Arial"/>
              <a:buChar char="•"/>
            </a:pPr>
            <a:r>
              <a:rPr lang="en-US" sz="1800">
                <a:solidFill>
                  <a:srgbClr val="0066FF"/>
                </a:solidFill>
                <a:latin typeface="Arial"/>
                <a:ea typeface="Arial"/>
                <a:cs typeface="Arial"/>
                <a:sym typeface="Arial"/>
              </a:rPr>
              <a:t>Note they are perpendicular to each other.</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Note one of the eigenvectors goes through the middle of the points, like drawing a line of best fit. </a:t>
            </a:r>
            <a:endParaRPr/>
          </a:p>
          <a:p>
            <a:pPr indent="-114300" lvl="0" marL="0" marR="0" rtl="0" algn="l">
              <a:spcBef>
                <a:spcPts val="0"/>
              </a:spcBef>
              <a:spcAft>
                <a:spcPts val="0"/>
              </a:spcAft>
              <a:buClr>
                <a:srgbClr val="0066FF"/>
              </a:buClr>
              <a:buSzPts val="1800"/>
              <a:buFont typeface="Arial"/>
              <a:buChar char="•"/>
            </a:pPr>
            <a:r>
              <a:rPr lang="en-US" sz="1800">
                <a:solidFill>
                  <a:srgbClr val="0066FF"/>
                </a:solidFill>
                <a:latin typeface="Arial"/>
                <a:ea typeface="Arial"/>
                <a:cs typeface="Arial"/>
                <a:sym typeface="Arial"/>
              </a:rPr>
              <a:t>The second eigenvector gives us the other, less important, pattern in the data, that all the points follow the main line, but are off to the side of the main line by some amount.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5"/>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Why is Data Visualization important?</a:t>
            </a:r>
            <a:endParaRPr/>
          </a:p>
        </p:txBody>
      </p:sp>
      <p:sp>
        <p:nvSpPr>
          <p:cNvPr id="122" name="Google Shape;122;p5"/>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887"/>
              <a:buChar char="•"/>
            </a:pPr>
            <a:r>
              <a:rPr lang="en-US" sz="2220"/>
              <a:t>Baby Name Wizard </a:t>
            </a:r>
            <a:endParaRPr/>
          </a:p>
          <a:p>
            <a:pPr indent="-182879" lvl="1" marL="457200" rtl="0" algn="l">
              <a:lnSpc>
                <a:spcPct val="90000"/>
              </a:lnSpc>
              <a:spcBef>
                <a:spcPts val="370"/>
              </a:spcBef>
              <a:spcAft>
                <a:spcPts val="0"/>
              </a:spcAft>
              <a:buSzPts val="1573"/>
              <a:buChar char="•"/>
            </a:pPr>
            <a:r>
              <a:rPr lang="en-US" sz="1850"/>
              <a:t>http://www.babynamewizard.com/voyager </a:t>
            </a:r>
            <a:endParaRPr/>
          </a:p>
          <a:p>
            <a:pPr indent="-63055" lvl="0" marL="182880" rtl="0" algn="l">
              <a:lnSpc>
                <a:spcPct val="90000"/>
              </a:lnSpc>
              <a:spcBef>
                <a:spcPts val="444"/>
              </a:spcBef>
              <a:spcAft>
                <a:spcPts val="0"/>
              </a:spcAft>
              <a:buSzPts val="1887"/>
              <a:buNone/>
            </a:pPr>
            <a:r>
              <a:t/>
            </a:r>
            <a:endParaRPr sz="2220"/>
          </a:p>
          <a:p>
            <a:pPr indent="-182880" lvl="0" marL="182880" rtl="0" algn="l">
              <a:lnSpc>
                <a:spcPct val="90000"/>
              </a:lnSpc>
              <a:spcBef>
                <a:spcPts val="444"/>
              </a:spcBef>
              <a:spcAft>
                <a:spcPts val="0"/>
              </a:spcAft>
              <a:buSzPts val="1887"/>
              <a:buChar char="•"/>
            </a:pPr>
            <a:r>
              <a:rPr lang="en-US" sz="2220"/>
              <a:t>Origin of Species – Edits </a:t>
            </a:r>
            <a:endParaRPr/>
          </a:p>
          <a:p>
            <a:pPr indent="-182879" lvl="1" marL="457200" rtl="0" algn="l">
              <a:lnSpc>
                <a:spcPct val="90000"/>
              </a:lnSpc>
              <a:spcBef>
                <a:spcPts val="370"/>
              </a:spcBef>
              <a:spcAft>
                <a:spcPts val="0"/>
              </a:spcAft>
              <a:buSzPts val="1573"/>
              <a:buChar char="•"/>
            </a:pPr>
            <a:r>
              <a:rPr lang="en-US" sz="1850"/>
              <a:t>http://benfry.com/traces/ </a:t>
            </a:r>
            <a:endParaRPr/>
          </a:p>
          <a:p>
            <a:pPr indent="-83026" lvl="1" marL="457200" rtl="0" algn="l">
              <a:lnSpc>
                <a:spcPct val="90000"/>
              </a:lnSpc>
              <a:spcBef>
                <a:spcPts val="370"/>
              </a:spcBef>
              <a:spcAft>
                <a:spcPts val="0"/>
              </a:spcAft>
              <a:buSzPts val="1573"/>
              <a:buNone/>
            </a:pPr>
            <a:r>
              <a:t/>
            </a:r>
            <a:endParaRPr sz="1850"/>
          </a:p>
          <a:p>
            <a:pPr indent="-182880" lvl="0" marL="182880" rtl="0" algn="l">
              <a:lnSpc>
                <a:spcPct val="90000"/>
              </a:lnSpc>
              <a:spcBef>
                <a:spcPts val="444"/>
              </a:spcBef>
              <a:spcAft>
                <a:spcPts val="0"/>
              </a:spcAft>
              <a:buSzPts val="1887"/>
              <a:buChar char="•"/>
            </a:pPr>
            <a:r>
              <a:rPr lang="en-US" sz="2220"/>
              <a:t>Netflix Queues </a:t>
            </a:r>
            <a:endParaRPr/>
          </a:p>
          <a:p>
            <a:pPr indent="-182879" lvl="1" marL="457200" rtl="0" algn="l">
              <a:lnSpc>
                <a:spcPct val="90000"/>
              </a:lnSpc>
              <a:spcBef>
                <a:spcPts val="370"/>
              </a:spcBef>
              <a:spcAft>
                <a:spcPts val="0"/>
              </a:spcAft>
              <a:buSzPts val="1573"/>
              <a:buChar char="•"/>
            </a:pPr>
            <a:r>
              <a:rPr lang="en-US" sz="1850"/>
              <a:t>http://www.nytimes.com/interactive/2010/01/10/nyregion/20100110-netflix-map.html?ref=nyregion </a:t>
            </a:r>
            <a:endParaRPr/>
          </a:p>
          <a:p>
            <a:pPr indent="-83026" lvl="1" marL="457200" rtl="0" algn="l">
              <a:lnSpc>
                <a:spcPct val="90000"/>
              </a:lnSpc>
              <a:spcBef>
                <a:spcPts val="370"/>
              </a:spcBef>
              <a:spcAft>
                <a:spcPts val="0"/>
              </a:spcAft>
              <a:buSzPts val="1573"/>
              <a:buNone/>
            </a:pPr>
            <a:r>
              <a:t/>
            </a:r>
            <a:endParaRPr sz="1850"/>
          </a:p>
          <a:p>
            <a:pPr indent="-182880" lvl="0" marL="182880" rtl="0" algn="l">
              <a:lnSpc>
                <a:spcPct val="90000"/>
              </a:lnSpc>
              <a:spcBef>
                <a:spcPts val="444"/>
              </a:spcBef>
              <a:spcAft>
                <a:spcPts val="0"/>
              </a:spcAft>
              <a:buSzPts val="1887"/>
              <a:buChar char="•"/>
            </a:pPr>
            <a:r>
              <a:rPr lang="en-US" sz="2220"/>
              <a:t>Unemployment Visualization (NYTimes) </a:t>
            </a:r>
            <a:endParaRPr/>
          </a:p>
          <a:p>
            <a:pPr indent="-182879" lvl="1" marL="457200" rtl="0" algn="l">
              <a:lnSpc>
                <a:spcPct val="90000"/>
              </a:lnSpc>
              <a:spcBef>
                <a:spcPts val="370"/>
              </a:spcBef>
              <a:spcAft>
                <a:spcPts val="0"/>
              </a:spcAft>
              <a:buSzPts val="1573"/>
              <a:buChar char="•"/>
            </a:pPr>
            <a:r>
              <a:rPr lang="en-US" sz="1850"/>
              <a:t>http://www.nytimes.com/interactive/2009/11/06/business/economy/unemployment-lines.html </a:t>
            </a:r>
            <a:endParaRPr/>
          </a:p>
          <a:p>
            <a:pPr indent="-83026" lvl="1" marL="457200" rtl="0" algn="l">
              <a:lnSpc>
                <a:spcPct val="90000"/>
              </a:lnSpc>
              <a:spcBef>
                <a:spcPts val="370"/>
              </a:spcBef>
              <a:spcAft>
                <a:spcPts val="0"/>
              </a:spcAft>
              <a:buSzPts val="1573"/>
              <a:buNone/>
            </a:pPr>
            <a:r>
              <a:t/>
            </a:r>
            <a:endParaRPr sz="1850"/>
          </a:p>
          <a:p>
            <a:pPr indent="-182880" lvl="0" marL="182880" rtl="0" algn="l">
              <a:lnSpc>
                <a:spcPct val="90000"/>
              </a:lnSpc>
              <a:spcBef>
                <a:spcPts val="444"/>
              </a:spcBef>
              <a:spcAft>
                <a:spcPts val="0"/>
              </a:spcAft>
              <a:buSzPts val="1887"/>
              <a:buChar char="•"/>
            </a:pPr>
            <a:r>
              <a:rPr lang="en-US" sz="2220"/>
              <a:t>r/dataisbeautiful subreddit </a:t>
            </a:r>
            <a:endParaRPr/>
          </a:p>
          <a:p>
            <a:pPr indent="-63055" lvl="0" marL="182880" rtl="0" algn="l">
              <a:lnSpc>
                <a:spcPct val="90000"/>
              </a:lnSpc>
              <a:spcBef>
                <a:spcPts val="444"/>
              </a:spcBef>
              <a:spcAft>
                <a:spcPts val="0"/>
              </a:spcAft>
              <a:buSzPts val="1887"/>
              <a:buNone/>
            </a:pPr>
            <a:r>
              <a:t/>
            </a:r>
            <a:endParaRPr sz="222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50"/>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–STEP 4</a:t>
            </a:r>
            <a:endParaRPr/>
          </a:p>
        </p:txBody>
      </p:sp>
      <p:sp>
        <p:nvSpPr>
          <p:cNvPr id="776" name="Google Shape;776;p50"/>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Reduce dimensionality and form feature vector</a:t>
            </a:r>
            <a:endParaRPr/>
          </a:p>
          <a:p>
            <a:pPr indent="-182880" lvl="1" marL="457200" rtl="0" algn="l">
              <a:spcBef>
                <a:spcPts val="400"/>
              </a:spcBef>
              <a:spcAft>
                <a:spcPts val="0"/>
              </a:spcAft>
              <a:buSzPts val="1700"/>
              <a:buChar char="•"/>
            </a:pPr>
            <a:r>
              <a:rPr lang="en-US"/>
              <a:t>the eigenvector with the highest eigenvalue is the principle component of the data set.</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In our example, the eigenvector with the larges eigenvalue was the one that pointed down the middle of the data. </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Once eigenvectors are found from the covariance matrix, the next step is to order them by eigenvalue, highest to lowest. This gives you the components in order of significance. </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51"/>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–STEP 4</a:t>
            </a:r>
            <a:endParaRPr/>
          </a:p>
        </p:txBody>
      </p:sp>
      <p:sp>
        <p:nvSpPr>
          <p:cNvPr id="783" name="Google Shape;783;p51"/>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Now, if you like, you can decide to ignore the components of lesser significance. </a:t>
            </a:r>
            <a:endParaRPr/>
          </a:p>
          <a:p>
            <a:pPr indent="-53339" lvl="0" marL="182880" rtl="0" algn="l">
              <a:spcBef>
                <a:spcPts val="480"/>
              </a:spcBef>
              <a:spcAft>
                <a:spcPts val="0"/>
              </a:spcAft>
              <a:buSzPts val="2040"/>
              <a:buNone/>
            </a:pPr>
            <a:r>
              <a:t/>
            </a:r>
            <a:endParaRPr/>
          </a:p>
          <a:p>
            <a:pPr indent="-182880" lvl="0" marL="182880" rtl="0" algn="l">
              <a:spcBef>
                <a:spcPts val="480"/>
              </a:spcBef>
              <a:spcAft>
                <a:spcPts val="0"/>
              </a:spcAft>
              <a:buSzPts val="2040"/>
              <a:buChar char="•"/>
            </a:pPr>
            <a:r>
              <a:rPr lang="en-US"/>
              <a:t>You do lose some information, but if the eigenvalues are small, you don’t lose much</a:t>
            </a:r>
            <a:endParaRPr/>
          </a:p>
          <a:p>
            <a:pPr indent="-182880" lvl="1" marL="457200" rtl="0" algn="l">
              <a:spcBef>
                <a:spcPts val="400"/>
              </a:spcBef>
              <a:spcAft>
                <a:spcPts val="0"/>
              </a:spcAft>
              <a:buSzPts val="1700"/>
              <a:buChar char="•"/>
            </a:pPr>
            <a:r>
              <a:rPr lang="en-US"/>
              <a:t>n dimensions in your data </a:t>
            </a:r>
            <a:endParaRPr/>
          </a:p>
          <a:p>
            <a:pPr indent="-182880" lvl="1" marL="457200" rtl="0" algn="l">
              <a:spcBef>
                <a:spcPts val="400"/>
              </a:spcBef>
              <a:spcAft>
                <a:spcPts val="0"/>
              </a:spcAft>
              <a:buSzPts val="1700"/>
              <a:buChar char="•"/>
            </a:pPr>
            <a:r>
              <a:rPr lang="en-US"/>
              <a:t>calculate n eigenvectors and eigenvalues</a:t>
            </a:r>
            <a:endParaRPr/>
          </a:p>
          <a:p>
            <a:pPr indent="-182880" lvl="1" marL="457200" rtl="0" algn="l">
              <a:spcBef>
                <a:spcPts val="400"/>
              </a:spcBef>
              <a:spcAft>
                <a:spcPts val="0"/>
              </a:spcAft>
              <a:buSzPts val="1700"/>
              <a:buChar char="•"/>
            </a:pPr>
            <a:r>
              <a:rPr lang="en-US"/>
              <a:t>choose only the first p eigenvectors</a:t>
            </a:r>
            <a:endParaRPr/>
          </a:p>
          <a:p>
            <a:pPr indent="-182880" lvl="1" marL="457200" rtl="0" algn="l">
              <a:spcBef>
                <a:spcPts val="400"/>
              </a:spcBef>
              <a:spcAft>
                <a:spcPts val="0"/>
              </a:spcAft>
              <a:buSzPts val="1700"/>
              <a:buChar char="•"/>
            </a:pPr>
            <a:r>
              <a:rPr lang="en-US"/>
              <a:t>final data set has only p dimensions.</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52"/>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–STEP 4</a:t>
            </a:r>
            <a:endParaRPr/>
          </a:p>
        </p:txBody>
      </p:sp>
      <p:sp>
        <p:nvSpPr>
          <p:cNvPr id="790" name="Google Shape;790;p52"/>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Feature Vector</a:t>
            </a:r>
            <a:endParaRPr/>
          </a:p>
          <a:p>
            <a:pPr indent="-182880" lvl="1" marL="457200" rtl="0" algn="l">
              <a:spcBef>
                <a:spcPts val="400"/>
              </a:spcBef>
              <a:spcAft>
                <a:spcPts val="0"/>
              </a:spcAft>
              <a:buSzPts val="1700"/>
              <a:buChar char="•"/>
            </a:pPr>
            <a:r>
              <a:rPr lang="en-US"/>
              <a:t>FeatureVector = (eig1 eig2 eig3 … eign)</a:t>
            </a:r>
            <a:endParaRPr/>
          </a:p>
          <a:p>
            <a:pPr indent="-182880" lvl="1" marL="457200" rtl="0" algn="l">
              <a:spcBef>
                <a:spcPts val="400"/>
              </a:spcBef>
              <a:spcAft>
                <a:spcPts val="0"/>
              </a:spcAft>
              <a:buSzPts val="1700"/>
              <a:buChar char="•"/>
            </a:pPr>
            <a:r>
              <a:rPr lang="en-US"/>
              <a:t>We can either form a feature vector with both of the eigenvectors:			</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a:p>
            <a:pPr indent="-182880" lvl="1" marL="457200" rtl="0" algn="l">
              <a:spcBef>
                <a:spcPts val="400"/>
              </a:spcBef>
              <a:spcAft>
                <a:spcPts val="0"/>
              </a:spcAft>
              <a:buSzPts val="1700"/>
              <a:buChar char="•"/>
            </a:pPr>
            <a:r>
              <a:rPr lang="en-US"/>
              <a:t>or, we can choose to leave out the smaller, less significant component and only have a single column:	     		</a:t>
            </a:r>
            <a:endParaRPr/>
          </a:p>
        </p:txBody>
      </p:sp>
      <p:sp>
        <p:nvSpPr>
          <p:cNvPr id="791" name="Google Shape;791;p52"/>
          <p:cNvSpPr/>
          <p:nvPr/>
        </p:nvSpPr>
        <p:spPr>
          <a:xfrm>
            <a:off x="3810000" y="3124200"/>
            <a:ext cx="4648200" cy="914400"/>
          </a:xfrm>
          <a:prstGeom prst="bracketPair">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2" name="Google Shape;792;p52"/>
          <p:cNvSpPr/>
          <p:nvPr/>
        </p:nvSpPr>
        <p:spPr>
          <a:xfrm>
            <a:off x="3733800" y="5257800"/>
            <a:ext cx="2438400" cy="990600"/>
          </a:xfrm>
          <a:prstGeom prst="bracketPair">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3" name="Google Shape;793;p52"/>
          <p:cNvSpPr/>
          <p:nvPr/>
        </p:nvSpPr>
        <p:spPr>
          <a:xfrm>
            <a:off x="3890914" y="3052760"/>
            <a:ext cx="4706738"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-.677873399    -.735178656</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-.735178656     .677873399 </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 </a:t>
            </a:r>
            <a:endParaRPr/>
          </a:p>
        </p:txBody>
      </p:sp>
      <p:sp>
        <p:nvSpPr>
          <p:cNvPr id="794" name="Google Shape;794;p52"/>
          <p:cNvSpPr/>
          <p:nvPr/>
        </p:nvSpPr>
        <p:spPr>
          <a:xfrm>
            <a:off x="3933825" y="5429934"/>
            <a:ext cx="203835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.677873399</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.735178656</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53"/>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 STEP 5</a:t>
            </a:r>
            <a:endParaRPr/>
          </a:p>
        </p:txBody>
      </p:sp>
      <p:sp>
        <p:nvSpPr>
          <p:cNvPr id="801" name="Google Shape;801;p53"/>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Deriving the new data</a:t>
            </a:r>
            <a:endParaRPr/>
          </a:p>
          <a:p>
            <a:pPr indent="-53339" lvl="0" marL="182880" rtl="0" algn="l">
              <a:spcBef>
                <a:spcPts val="480"/>
              </a:spcBef>
              <a:spcAft>
                <a:spcPts val="0"/>
              </a:spcAft>
              <a:buSzPts val="2040"/>
              <a:buNone/>
            </a:pPr>
            <a:r>
              <a:t/>
            </a:r>
            <a:endParaRPr/>
          </a:p>
          <a:p>
            <a:pPr indent="-182880" lvl="1" marL="457200" rtl="0" algn="l">
              <a:spcBef>
                <a:spcPts val="480"/>
              </a:spcBef>
              <a:spcAft>
                <a:spcPts val="0"/>
              </a:spcAft>
              <a:buSzPts val="2040"/>
              <a:buChar char="•"/>
            </a:pPr>
            <a:r>
              <a:rPr lang="en-US" sz="2400"/>
              <a:t>FinalData = RowFeatureVector x RowZeroMeanData</a:t>
            </a:r>
            <a:endParaRPr sz="2400"/>
          </a:p>
          <a:p>
            <a:pPr indent="-53340" lvl="1" marL="457200" rtl="0" algn="l">
              <a:spcBef>
                <a:spcPts val="480"/>
              </a:spcBef>
              <a:spcAft>
                <a:spcPts val="0"/>
              </a:spcAft>
              <a:buSzPts val="2040"/>
              <a:buNone/>
            </a:pPr>
            <a:r>
              <a:t/>
            </a:r>
            <a:endParaRPr sz="2400"/>
          </a:p>
          <a:p>
            <a:pPr indent="-182880" lvl="1" marL="457200" rtl="0" algn="l">
              <a:spcBef>
                <a:spcPts val="480"/>
              </a:spcBef>
              <a:spcAft>
                <a:spcPts val="0"/>
              </a:spcAft>
              <a:buSzPts val="2040"/>
              <a:buChar char="•"/>
            </a:pPr>
            <a:r>
              <a:rPr lang="en-US" sz="2400"/>
              <a:t>RowFeatureVector is the matrix with the eigenvectors in the columns transposed so that the eigenvectors are now in the rows, with the most significant eigenvector at the top</a:t>
            </a:r>
            <a:endParaRPr/>
          </a:p>
          <a:p>
            <a:pPr indent="-53340" lvl="1" marL="457200" rtl="0" algn="l">
              <a:spcBef>
                <a:spcPts val="480"/>
              </a:spcBef>
              <a:spcAft>
                <a:spcPts val="0"/>
              </a:spcAft>
              <a:buSzPts val="2040"/>
              <a:buNone/>
            </a:pPr>
            <a:r>
              <a:t/>
            </a:r>
            <a:endParaRPr sz="2400"/>
          </a:p>
          <a:p>
            <a:pPr indent="-182880" lvl="1" marL="457200" rtl="0" algn="l">
              <a:spcBef>
                <a:spcPts val="480"/>
              </a:spcBef>
              <a:spcAft>
                <a:spcPts val="0"/>
              </a:spcAft>
              <a:buSzPts val="2040"/>
              <a:buChar char="•"/>
            </a:pPr>
            <a:r>
              <a:rPr lang="en-US" sz="2400"/>
              <a:t>RowZeroMeanData is the mean-adjusted data transposed, ie. the data items are in each column, with each row holding a separate dimension.</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54"/>
          <p:cNvSpPr txBox="1"/>
          <p:nvPr>
            <p:ph type="title"/>
          </p:nvPr>
        </p:nvSpPr>
        <p:spPr>
          <a:xfrm>
            <a:off x="442913" y="272079"/>
            <a:ext cx="9767887"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600"/>
              <a:buFont typeface="Arial"/>
              <a:buNone/>
            </a:pPr>
            <a:r>
              <a:rPr lang="en-US" sz="3600"/>
              <a:t>PCA Example –STEP 5</a:t>
            </a:r>
            <a:endParaRPr/>
          </a:p>
        </p:txBody>
      </p:sp>
      <p:sp>
        <p:nvSpPr>
          <p:cNvPr id="808" name="Google Shape;808;p54"/>
          <p:cNvSpPr txBox="1"/>
          <p:nvPr>
            <p:ph idx="1" type="body"/>
          </p:nvPr>
        </p:nvSpPr>
        <p:spPr>
          <a:xfrm>
            <a:off x="1585913" y="1491280"/>
            <a:ext cx="7024687" cy="4906963"/>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SzPts val="2040"/>
              <a:buFont typeface="Arial"/>
              <a:buNone/>
            </a:pPr>
            <a:r>
              <a:rPr lang="en-US"/>
              <a:t>	</a:t>
            </a:r>
            <a:r>
              <a:rPr lang="en-US" u="sng"/>
              <a:t>FinalData transpose: dimensions along columns</a:t>
            </a:r>
            <a:endParaRPr/>
          </a:p>
          <a:p>
            <a:pPr indent="-182880" lvl="0" marL="182880" rtl="0" algn="l">
              <a:lnSpc>
                <a:spcPct val="80000"/>
              </a:lnSpc>
              <a:spcBef>
                <a:spcPts val="480"/>
              </a:spcBef>
              <a:spcAft>
                <a:spcPts val="0"/>
              </a:spcAft>
              <a:buSzPts val="2040"/>
              <a:buFont typeface="Arial"/>
              <a:buNone/>
            </a:pPr>
            <a:r>
              <a:rPr lang="en-US"/>
              <a:t>	 x			          y</a:t>
            </a:r>
            <a:endParaRPr/>
          </a:p>
          <a:p>
            <a:pPr indent="-182880" lvl="0" marL="182880" rtl="0" algn="l">
              <a:lnSpc>
                <a:spcPct val="80000"/>
              </a:lnSpc>
              <a:spcBef>
                <a:spcPts val="480"/>
              </a:spcBef>
              <a:spcAft>
                <a:spcPts val="0"/>
              </a:spcAft>
              <a:buSzPts val="2040"/>
              <a:buFont typeface="Arial"/>
              <a:buNone/>
            </a:pPr>
            <a:r>
              <a:rPr lang="en-US"/>
              <a:t> -.827970186 	-.175115307</a:t>
            </a:r>
            <a:endParaRPr/>
          </a:p>
          <a:p>
            <a:pPr indent="-182880" lvl="0" marL="182880" rtl="0" algn="l">
              <a:lnSpc>
                <a:spcPct val="80000"/>
              </a:lnSpc>
              <a:spcBef>
                <a:spcPts val="480"/>
              </a:spcBef>
              <a:spcAft>
                <a:spcPts val="0"/>
              </a:spcAft>
              <a:buSzPts val="2040"/>
              <a:buFont typeface="Arial"/>
              <a:buNone/>
            </a:pPr>
            <a:r>
              <a:rPr lang="en-US"/>
              <a:t>1.77758033 		.142857227</a:t>
            </a:r>
            <a:endParaRPr/>
          </a:p>
          <a:p>
            <a:pPr indent="-182880" lvl="0" marL="182880" rtl="0" algn="l">
              <a:lnSpc>
                <a:spcPct val="80000"/>
              </a:lnSpc>
              <a:spcBef>
                <a:spcPts val="480"/>
              </a:spcBef>
              <a:spcAft>
                <a:spcPts val="0"/>
              </a:spcAft>
              <a:buSzPts val="2040"/>
              <a:buFont typeface="Arial"/>
              <a:buNone/>
            </a:pPr>
            <a:r>
              <a:rPr lang="en-US"/>
              <a:t>-.992197494 		.384374989</a:t>
            </a:r>
            <a:endParaRPr/>
          </a:p>
          <a:p>
            <a:pPr indent="-182880" lvl="0" marL="182880" rtl="0" algn="l">
              <a:lnSpc>
                <a:spcPct val="80000"/>
              </a:lnSpc>
              <a:spcBef>
                <a:spcPts val="480"/>
              </a:spcBef>
              <a:spcAft>
                <a:spcPts val="0"/>
              </a:spcAft>
              <a:buSzPts val="2040"/>
              <a:buFont typeface="Arial"/>
              <a:buNone/>
            </a:pPr>
            <a:r>
              <a:rPr lang="en-US"/>
              <a:t>-.274210416 		.130417207</a:t>
            </a:r>
            <a:endParaRPr/>
          </a:p>
          <a:p>
            <a:pPr indent="-182880" lvl="0" marL="182880" rtl="0" algn="l">
              <a:lnSpc>
                <a:spcPct val="80000"/>
              </a:lnSpc>
              <a:spcBef>
                <a:spcPts val="480"/>
              </a:spcBef>
              <a:spcAft>
                <a:spcPts val="0"/>
              </a:spcAft>
              <a:buSzPts val="2040"/>
              <a:buFont typeface="Arial"/>
              <a:buNone/>
            </a:pPr>
            <a:r>
              <a:rPr lang="en-US"/>
              <a:t>-1.67580142 		-.209498461</a:t>
            </a:r>
            <a:endParaRPr/>
          </a:p>
          <a:p>
            <a:pPr indent="-182880" lvl="0" marL="182880" rtl="0" algn="l">
              <a:lnSpc>
                <a:spcPct val="80000"/>
              </a:lnSpc>
              <a:spcBef>
                <a:spcPts val="480"/>
              </a:spcBef>
              <a:spcAft>
                <a:spcPts val="0"/>
              </a:spcAft>
              <a:buSzPts val="2040"/>
              <a:buFont typeface="Arial"/>
              <a:buNone/>
            </a:pPr>
            <a:r>
              <a:rPr lang="en-US"/>
              <a:t>-.912949103 		.175282444</a:t>
            </a:r>
            <a:endParaRPr/>
          </a:p>
          <a:p>
            <a:pPr indent="-182880" lvl="0" marL="182880" rtl="0" algn="l">
              <a:lnSpc>
                <a:spcPct val="80000"/>
              </a:lnSpc>
              <a:spcBef>
                <a:spcPts val="480"/>
              </a:spcBef>
              <a:spcAft>
                <a:spcPts val="0"/>
              </a:spcAft>
              <a:buSzPts val="2040"/>
              <a:buFont typeface="Arial"/>
              <a:buNone/>
            </a:pPr>
            <a:r>
              <a:rPr lang="en-US"/>
              <a:t>.0991094375 	-.349824698</a:t>
            </a:r>
            <a:endParaRPr/>
          </a:p>
          <a:p>
            <a:pPr indent="-182880" lvl="0" marL="182880" rtl="0" algn="l">
              <a:lnSpc>
                <a:spcPct val="80000"/>
              </a:lnSpc>
              <a:spcBef>
                <a:spcPts val="480"/>
              </a:spcBef>
              <a:spcAft>
                <a:spcPts val="0"/>
              </a:spcAft>
              <a:buSzPts val="2040"/>
              <a:buFont typeface="Arial"/>
              <a:buNone/>
            </a:pPr>
            <a:r>
              <a:rPr lang="en-US"/>
              <a:t>1.14457216 		.0464172582</a:t>
            </a:r>
            <a:endParaRPr/>
          </a:p>
          <a:p>
            <a:pPr indent="-182880" lvl="0" marL="182880" rtl="0" algn="l">
              <a:lnSpc>
                <a:spcPct val="80000"/>
              </a:lnSpc>
              <a:spcBef>
                <a:spcPts val="480"/>
              </a:spcBef>
              <a:spcAft>
                <a:spcPts val="0"/>
              </a:spcAft>
              <a:buSzPts val="2040"/>
              <a:buFont typeface="Arial"/>
              <a:buNone/>
            </a:pPr>
            <a:r>
              <a:rPr lang="en-US"/>
              <a:t>.438046137 		.0177646297</a:t>
            </a:r>
            <a:endParaRPr/>
          </a:p>
          <a:p>
            <a:pPr indent="-182880" lvl="0" marL="182880" rtl="0" algn="l">
              <a:lnSpc>
                <a:spcPct val="80000"/>
              </a:lnSpc>
              <a:spcBef>
                <a:spcPts val="480"/>
              </a:spcBef>
              <a:spcAft>
                <a:spcPts val="0"/>
              </a:spcAft>
              <a:buSzPts val="2040"/>
              <a:buFont typeface="Arial"/>
              <a:buNone/>
            </a:pPr>
            <a:r>
              <a:rPr lang="en-US"/>
              <a:t>1.22382056 		-.162675287</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55"/>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PCA Example –STEP 5</a:t>
            </a:r>
            <a:endParaRPr/>
          </a:p>
        </p:txBody>
      </p:sp>
      <p:sp>
        <p:nvSpPr>
          <p:cNvPr id="815" name="Google Shape;815;p55"/>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p:txBody>
      </p:sp>
      <p:pic>
        <p:nvPicPr>
          <p:cNvPr id="816" name="Google Shape;816;p55"/>
          <p:cNvPicPr preferRelativeResize="0"/>
          <p:nvPr/>
        </p:nvPicPr>
        <p:blipFill rotWithShape="1">
          <a:blip r:embed="rId3">
            <a:alphaModFix/>
          </a:blip>
          <a:srcRect b="0" l="0" r="0" t="0"/>
          <a:stretch/>
        </p:blipFill>
        <p:spPr>
          <a:xfrm>
            <a:off x="3276600" y="1823587"/>
            <a:ext cx="5715000" cy="4562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6"/>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Why is visualization important?</a:t>
            </a:r>
            <a:endParaRPr/>
          </a:p>
        </p:txBody>
      </p:sp>
      <p:sp>
        <p:nvSpPr>
          <p:cNvPr id="128" name="Google Shape;128;p6"/>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Vision is the most powerful communication channel humans posses.</a:t>
            </a:r>
            <a:endParaRPr/>
          </a:p>
          <a:p>
            <a:pPr indent="-182880" lvl="1" marL="457200" rtl="0" algn="l">
              <a:spcBef>
                <a:spcPts val="400"/>
              </a:spcBef>
              <a:spcAft>
                <a:spcPts val="0"/>
              </a:spcAft>
              <a:buSzPts val="1700"/>
              <a:buChar char="•"/>
            </a:pPr>
            <a:r>
              <a:rPr lang="en-US"/>
              <a:t>For instance, We can detect information faster than our eye can move ...</a:t>
            </a:r>
            <a:endParaRPr/>
          </a:p>
          <a:p>
            <a:pPr indent="-74929" lvl="1" marL="457200" rtl="0" algn="l">
              <a:spcBef>
                <a:spcPts val="400"/>
              </a:spcBef>
              <a:spcAft>
                <a:spcPts val="0"/>
              </a:spcAft>
              <a:buSzPts val="1700"/>
              <a:buNone/>
            </a:pPr>
            <a:r>
              <a:t/>
            </a:r>
            <a:endParaRPr/>
          </a:p>
          <a:p>
            <a:pPr indent="0" lvl="1" marL="274320" rtl="0" algn="l">
              <a:spcBef>
                <a:spcPts val="400"/>
              </a:spcBef>
              <a:spcAft>
                <a:spcPts val="0"/>
              </a:spcAft>
              <a:buSzPts val="1700"/>
              <a:buNone/>
            </a:pPr>
            <a:r>
              <a:rPr lang="en-US"/>
              <a:t>1) Preattentive features can be detected faster </a:t>
            </a:r>
            <a:endParaRPr/>
          </a:p>
          <a:p>
            <a:pPr indent="0" lvl="1" marL="274320" rtl="0" algn="l">
              <a:spcBef>
                <a:spcPts val="400"/>
              </a:spcBef>
              <a:spcAft>
                <a:spcPts val="0"/>
              </a:spcAft>
              <a:buSzPts val="1700"/>
              <a:buNone/>
            </a:pPr>
            <a:r>
              <a:rPr lang="en-US"/>
              <a:t>than eye movement (200 msec).</a:t>
            </a:r>
            <a:endParaRPr/>
          </a:p>
          <a:p>
            <a:pPr indent="0" lvl="1" marL="274320" rtl="0" algn="l">
              <a:spcBef>
                <a:spcPts val="400"/>
              </a:spcBef>
              <a:spcAft>
                <a:spcPts val="0"/>
              </a:spcAft>
              <a:buSzPts val="1700"/>
              <a:buNone/>
            </a:pPr>
            <a:r>
              <a:t/>
            </a:r>
            <a:endParaRPr/>
          </a:p>
          <a:p>
            <a:pPr indent="0" lvl="1" marL="274320" rtl="0" algn="l">
              <a:spcBef>
                <a:spcPts val="400"/>
              </a:spcBef>
              <a:spcAft>
                <a:spcPts val="0"/>
              </a:spcAft>
              <a:buSzPts val="1700"/>
              <a:buNone/>
            </a:pPr>
            <a:r>
              <a:t/>
            </a:r>
            <a:endParaRPr/>
          </a:p>
          <a:p>
            <a:pPr indent="0" lvl="1" marL="274320" rtl="0" algn="l">
              <a:spcBef>
                <a:spcPts val="400"/>
              </a:spcBef>
              <a:spcAft>
                <a:spcPts val="0"/>
              </a:spcAft>
              <a:buSzPts val="1700"/>
              <a:buNone/>
            </a:pPr>
            <a:r>
              <a:rPr lang="en-US"/>
              <a:t>2) Humans are not very good at detecting patterns from numbers.</a:t>
            </a:r>
            <a:endParaRPr/>
          </a:p>
          <a:p>
            <a:pPr indent="0" lvl="1" marL="274320" rtl="0" algn="l">
              <a:spcBef>
                <a:spcPts val="400"/>
              </a:spcBef>
              <a:spcAft>
                <a:spcPts val="0"/>
              </a:spcAft>
              <a:buSzPts val="1700"/>
              <a:buNone/>
            </a:pPr>
            <a:r>
              <a:t/>
            </a:r>
            <a:endParaRPr/>
          </a:p>
          <a:p>
            <a:pPr indent="-74929" lvl="1" marL="457200" rtl="0" algn="l">
              <a:spcBef>
                <a:spcPts val="400"/>
              </a:spcBef>
              <a:spcAft>
                <a:spcPts val="0"/>
              </a:spcAft>
              <a:buSzPts val="1700"/>
              <a:buNone/>
            </a:pPr>
            <a:r>
              <a:t/>
            </a:r>
            <a:endParaRPr/>
          </a:p>
        </p:txBody>
      </p:sp>
      <p:pic>
        <p:nvPicPr>
          <p:cNvPr descr="A picture containing room&#10;&#10;Description automatically generated" id="129" name="Google Shape;129;p6"/>
          <p:cNvPicPr preferRelativeResize="0"/>
          <p:nvPr/>
        </p:nvPicPr>
        <p:blipFill rotWithShape="1">
          <a:blip r:embed="rId3">
            <a:alphaModFix/>
          </a:blip>
          <a:srcRect b="0" l="0" r="0" t="0"/>
          <a:stretch/>
        </p:blipFill>
        <p:spPr>
          <a:xfrm>
            <a:off x="7068065" y="2538441"/>
            <a:ext cx="3501081" cy="17811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7"/>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pic>
        <p:nvPicPr>
          <p:cNvPr descr="A screenshot of a social media post&#10;&#10;Description automatically generated" id="135" name="Google Shape;135;p7"/>
          <p:cNvPicPr preferRelativeResize="0"/>
          <p:nvPr>
            <p:ph idx="1" type="body"/>
          </p:nvPr>
        </p:nvPicPr>
        <p:blipFill rotWithShape="1">
          <a:blip r:embed="rId3">
            <a:alphaModFix/>
          </a:blip>
          <a:srcRect b="0" l="0" r="0" t="0"/>
          <a:stretch/>
        </p:blipFill>
        <p:spPr>
          <a:xfrm>
            <a:off x="565328" y="533400"/>
            <a:ext cx="11017072" cy="60671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8"/>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Why is visualization important?</a:t>
            </a:r>
            <a:endParaRPr/>
          </a:p>
        </p:txBody>
      </p:sp>
      <p:sp>
        <p:nvSpPr>
          <p:cNvPr id="141" name="Google Shape;141;p8"/>
          <p:cNvSpPr txBox="1"/>
          <p:nvPr>
            <p:ph idx="1" type="body"/>
          </p:nvPr>
        </p:nvSpPr>
        <p:spPr>
          <a:xfrm>
            <a:off x="609600" y="1600200"/>
            <a:ext cx="109728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Vision is the most powerful communication channel humans posses.</a:t>
            </a:r>
            <a:endParaRPr/>
          </a:p>
          <a:p>
            <a:pPr indent="-182880" lvl="1" marL="457200" rtl="0" algn="l">
              <a:spcBef>
                <a:spcPts val="400"/>
              </a:spcBef>
              <a:spcAft>
                <a:spcPts val="0"/>
              </a:spcAft>
              <a:buSzPts val="1700"/>
              <a:buChar char="•"/>
            </a:pPr>
            <a:r>
              <a:rPr lang="en-US"/>
              <a:t>For instance, We can detect information faster than our eye can move ...</a:t>
            </a:r>
            <a:endParaRPr/>
          </a:p>
          <a:p>
            <a:pPr indent="-74929" lvl="1" marL="457200" rtl="0" algn="l">
              <a:spcBef>
                <a:spcPts val="400"/>
              </a:spcBef>
              <a:spcAft>
                <a:spcPts val="0"/>
              </a:spcAft>
              <a:buSzPts val="1700"/>
              <a:buNone/>
            </a:pPr>
            <a:r>
              <a:t/>
            </a:r>
            <a:endParaRPr/>
          </a:p>
          <a:p>
            <a:pPr indent="0" lvl="1" marL="274320" rtl="0" algn="l">
              <a:spcBef>
                <a:spcPts val="400"/>
              </a:spcBef>
              <a:spcAft>
                <a:spcPts val="0"/>
              </a:spcAft>
              <a:buSzPts val="1700"/>
              <a:buNone/>
            </a:pPr>
            <a:r>
              <a:rPr lang="en-US"/>
              <a:t>1) Preattentive features can be detected faster </a:t>
            </a:r>
            <a:endParaRPr/>
          </a:p>
          <a:p>
            <a:pPr indent="0" lvl="1" marL="274320" rtl="0" algn="l">
              <a:spcBef>
                <a:spcPts val="400"/>
              </a:spcBef>
              <a:spcAft>
                <a:spcPts val="0"/>
              </a:spcAft>
              <a:buSzPts val="1700"/>
              <a:buNone/>
            </a:pPr>
            <a:r>
              <a:rPr lang="en-US"/>
              <a:t>than eye movement (200 msec).</a:t>
            </a:r>
            <a:endParaRPr/>
          </a:p>
          <a:p>
            <a:pPr indent="0" lvl="1" marL="274320" rtl="0" algn="l">
              <a:spcBef>
                <a:spcPts val="400"/>
              </a:spcBef>
              <a:spcAft>
                <a:spcPts val="0"/>
              </a:spcAft>
              <a:buSzPts val="1700"/>
              <a:buNone/>
            </a:pPr>
            <a:r>
              <a:t/>
            </a:r>
            <a:endParaRPr/>
          </a:p>
          <a:p>
            <a:pPr indent="0" lvl="1" marL="274320" rtl="0" algn="l">
              <a:spcBef>
                <a:spcPts val="400"/>
              </a:spcBef>
              <a:spcAft>
                <a:spcPts val="0"/>
              </a:spcAft>
              <a:buSzPts val="1700"/>
              <a:buNone/>
            </a:pPr>
            <a:r>
              <a:t/>
            </a:r>
            <a:endParaRPr/>
          </a:p>
          <a:p>
            <a:pPr indent="0" lvl="1" marL="274320" rtl="0" algn="l">
              <a:spcBef>
                <a:spcPts val="400"/>
              </a:spcBef>
              <a:spcAft>
                <a:spcPts val="0"/>
              </a:spcAft>
              <a:buSzPts val="1700"/>
              <a:buNone/>
            </a:pPr>
            <a:r>
              <a:rPr lang="en-US"/>
              <a:t>2) Humans are not very good at detecting patterns from numbers.</a:t>
            </a:r>
            <a:endParaRPr/>
          </a:p>
          <a:p>
            <a:pPr indent="0" lvl="1" marL="274320" rtl="0" algn="l">
              <a:spcBef>
                <a:spcPts val="400"/>
              </a:spcBef>
              <a:spcAft>
                <a:spcPts val="0"/>
              </a:spcAft>
              <a:buSzPts val="1700"/>
              <a:buNone/>
            </a:pPr>
            <a:r>
              <a:t/>
            </a:r>
            <a:endParaRPr/>
          </a:p>
          <a:p>
            <a:pPr indent="-74929" lvl="1" marL="457200" rtl="0" algn="l">
              <a:spcBef>
                <a:spcPts val="400"/>
              </a:spcBef>
              <a:spcAft>
                <a:spcPts val="0"/>
              </a:spcAft>
              <a:buSzPts val="1700"/>
              <a:buNone/>
            </a:pPr>
            <a:r>
              <a:t/>
            </a:r>
            <a:endParaRPr/>
          </a:p>
          <a:p>
            <a:pPr indent="0" lvl="1" marL="274320" rtl="0" algn="l">
              <a:spcBef>
                <a:spcPts val="400"/>
              </a:spcBef>
              <a:spcAft>
                <a:spcPts val="0"/>
              </a:spcAft>
              <a:buSzPts val="1700"/>
              <a:buNone/>
            </a:pPr>
            <a:r>
              <a:rPr lang="en-US"/>
              <a:t>3) </a:t>
            </a:r>
            <a:r>
              <a:rPr lang="en-US">
                <a:solidFill>
                  <a:srgbClr val="C00000"/>
                </a:solidFill>
              </a:rPr>
              <a:t>Summary statistics can hide important information</a:t>
            </a:r>
            <a:endParaRPr/>
          </a:p>
        </p:txBody>
      </p:sp>
      <p:pic>
        <p:nvPicPr>
          <p:cNvPr descr="A picture containing room&#10;&#10;Description automatically generated" id="142" name="Google Shape;142;p8"/>
          <p:cNvPicPr preferRelativeResize="0"/>
          <p:nvPr/>
        </p:nvPicPr>
        <p:blipFill rotWithShape="1">
          <a:blip r:embed="rId3">
            <a:alphaModFix/>
          </a:blip>
          <a:srcRect b="0" l="0" r="0" t="0"/>
          <a:stretch/>
        </p:blipFill>
        <p:spPr>
          <a:xfrm>
            <a:off x="7068065" y="2538441"/>
            <a:ext cx="3501081" cy="17811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9"/>
          <p:cNvSpPr txBox="1"/>
          <p:nvPr>
            <p:ph type="title"/>
          </p:nvPr>
        </p:nvSpPr>
        <p:spPr>
          <a:xfrm>
            <a:off x="609600" y="533400"/>
            <a:ext cx="109728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pic>
        <p:nvPicPr>
          <p:cNvPr descr="A close up of a map&#10;&#10;Description automatically generated" id="148" name="Google Shape;148;p9"/>
          <p:cNvPicPr preferRelativeResize="0"/>
          <p:nvPr>
            <p:ph idx="1" type="body"/>
          </p:nvPr>
        </p:nvPicPr>
        <p:blipFill rotWithShape="1">
          <a:blip r:embed="rId3">
            <a:alphaModFix/>
          </a:blip>
          <a:srcRect b="0" l="0" r="0" t="0"/>
          <a:stretch/>
        </p:blipFill>
        <p:spPr>
          <a:xfrm>
            <a:off x="319920" y="780535"/>
            <a:ext cx="11552159" cy="579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ar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2016-11-09T00:26:34Z</dcterms:created>
  <dc:creator>Microsoft Office User</dc:creator>
</cp:coreProperties>
</file>